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34" r:id="rId3"/>
    <p:sldId id="337" r:id="rId4"/>
    <p:sldId id="338" r:id="rId5"/>
    <p:sldId id="339" r:id="rId6"/>
    <p:sldId id="346" r:id="rId7"/>
    <p:sldId id="347" r:id="rId8"/>
    <p:sldId id="348" r:id="rId9"/>
    <p:sldId id="257" r:id="rId10"/>
    <p:sldId id="258" r:id="rId11"/>
    <p:sldId id="259" r:id="rId12"/>
    <p:sldId id="260" r:id="rId13"/>
    <p:sldId id="261" r:id="rId14"/>
    <p:sldId id="262" r:id="rId15"/>
    <p:sldId id="340" r:id="rId16"/>
    <p:sldId id="263" r:id="rId17"/>
    <p:sldId id="264" r:id="rId18"/>
    <p:sldId id="265" r:id="rId19"/>
    <p:sldId id="336" r:id="rId20"/>
    <p:sldId id="335" r:id="rId21"/>
    <p:sldId id="266" r:id="rId22"/>
    <p:sldId id="267" r:id="rId23"/>
    <p:sldId id="268" r:id="rId24"/>
    <p:sldId id="305" r:id="rId25"/>
    <p:sldId id="306" r:id="rId26"/>
    <p:sldId id="328" r:id="rId27"/>
    <p:sldId id="341" r:id="rId28"/>
    <p:sldId id="307" r:id="rId29"/>
    <p:sldId id="308" r:id="rId30"/>
    <p:sldId id="329" r:id="rId31"/>
    <p:sldId id="330" r:id="rId32"/>
    <p:sldId id="331" r:id="rId33"/>
    <p:sldId id="332" r:id="rId34"/>
    <p:sldId id="309" r:id="rId35"/>
    <p:sldId id="333" r:id="rId36"/>
    <p:sldId id="310" r:id="rId37"/>
    <p:sldId id="311" r:id="rId38"/>
    <p:sldId id="342" r:id="rId39"/>
    <p:sldId id="343" r:id="rId40"/>
    <p:sldId id="344" r:id="rId41"/>
    <p:sldId id="345" r:id="rId42"/>
    <p:sldId id="26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82808"/>
    <a:srgbClr val="3333CC"/>
    <a:srgbClr val="FFC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35" y="2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444E1-1088-48E9-93D3-A38847EF9601}"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B7FE4-D5D5-4745-BF9C-123B66BA52A0}" type="slidenum">
              <a:rPr lang="en-US" smtClean="0"/>
              <a:t>‹#›</a:t>
            </a:fld>
            <a:endParaRPr lang="en-US"/>
          </a:p>
        </p:txBody>
      </p:sp>
    </p:spTree>
    <p:extLst>
      <p:ext uri="{BB962C8B-B14F-4D97-AF65-F5344CB8AC3E}">
        <p14:creationId xmlns:p14="http://schemas.microsoft.com/office/powerpoint/2010/main" val="175661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9EF19-4DBA-3768-F188-A6B197C77B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A645D94-B6EE-545F-CEDE-5DF8AA2DF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65FD0A3-17AB-58B1-90E5-1EFA3867E665}"/>
              </a:ext>
            </a:extLst>
          </p:cNvPr>
          <p:cNvSpPr>
            <a:spLocks noGrp="1"/>
          </p:cNvSpPr>
          <p:nvPr>
            <p:ph type="dt" sz="half" idx="10"/>
          </p:nvPr>
        </p:nvSpPr>
        <p:spPr/>
        <p:txBody>
          <a:bodyPr/>
          <a:lstStyle/>
          <a:p>
            <a:fld id="{167B1CC0-FC7D-4BAA-AF76-74541BE9DD76}" type="datetime1">
              <a:rPr lang="en-US" smtClean="0"/>
              <a:t>7/15/2023</a:t>
            </a:fld>
            <a:endParaRPr lang="en-US"/>
          </a:p>
        </p:txBody>
      </p:sp>
      <p:sp>
        <p:nvSpPr>
          <p:cNvPr id="5" name="Footer Placeholder 4">
            <a:extLst>
              <a:ext uri="{FF2B5EF4-FFF2-40B4-BE49-F238E27FC236}">
                <a16:creationId xmlns:a16="http://schemas.microsoft.com/office/drawing/2014/main" xmlns="" id="{4D9B465B-490B-85E5-5D85-24C30368F3C4}"/>
              </a:ext>
            </a:extLst>
          </p:cNvPr>
          <p:cNvSpPr>
            <a:spLocks noGrp="1"/>
          </p:cNvSpPr>
          <p:nvPr>
            <p:ph type="ftr" sz="quarter" idx="11"/>
          </p:nvPr>
        </p:nvSpPr>
        <p:spPr/>
        <p:txBody>
          <a:bodyPr/>
          <a:lstStyle/>
          <a:p>
            <a:r>
              <a:rPr lang="en-US"/>
              <a:t>Prof. Amani G. Jarrar</a:t>
            </a:r>
          </a:p>
        </p:txBody>
      </p:sp>
      <p:sp>
        <p:nvSpPr>
          <p:cNvPr id="6" name="Slide Number Placeholder 5">
            <a:extLst>
              <a:ext uri="{FF2B5EF4-FFF2-40B4-BE49-F238E27FC236}">
                <a16:creationId xmlns:a16="http://schemas.microsoft.com/office/drawing/2014/main" xmlns="" id="{B40E564D-8316-16A8-8507-DB85E3A6A4D8}"/>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352262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88505-893D-E86E-BAEE-6301D27A9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CB8436F-9480-0F65-8F08-B145E54F2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653C93-E437-CCD7-FE17-ACA945B97BCA}"/>
              </a:ext>
            </a:extLst>
          </p:cNvPr>
          <p:cNvSpPr>
            <a:spLocks noGrp="1"/>
          </p:cNvSpPr>
          <p:nvPr>
            <p:ph type="dt" sz="half" idx="10"/>
          </p:nvPr>
        </p:nvSpPr>
        <p:spPr/>
        <p:txBody>
          <a:bodyPr/>
          <a:lstStyle/>
          <a:p>
            <a:fld id="{227FA5E4-5290-43C0-88E1-9B93EEC8A19E}" type="datetime1">
              <a:rPr lang="en-US" smtClean="0"/>
              <a:t>7/15/2023</a:t>
            </a:fld>
            <a:endParaRPr lang="en-US"/>
          </a:p>
        </p:txBody>
      </p:sp>
      <p:sp>
        <p:nvSpPr>
          <p:cNvPr id="5" name="Footer Placeholder 4">
            <a:extLst>
              <a:ext uri="{FF2B5EF4-FFF2-40B4-BE49-F238E27FC236}">
                <a16:creationId xmlns:a16="http://schemas.microsoft.com/office/drawing/2014/main" xmlns="" id="{C06AD2B3-D0A9-C895-DDAB-AED62EFEF1EE}"/>
              </a:ext>
            </a:extLst>
          </p:cNvPr>
          <p:cNvSpPr>
            <a:spLocks noGrp="1"/>
          </p:cNvSpPr>
          <p:nvPr>
            <p:ph type="ftr" sz="quarter" idx="11"/>
          </p:nvPr>
        </p:nvSpPr>
        <p:spPr/>
        <p:txBody>
          <a:bodyPr/>
          <a:lstStyle/>
          <a:p>
            <a:r>
              <a:rPr lang="en-US"/>
              <a:t>Prof. Amani G. Jarrar</a:t>
            </a:r>
          </a:p>
        </p:txBody>
      </p:sp>
      <p:sp>
        <p:nvSpPr>
          <p:cNvPr id="6" name="Slide Number Placeholder 5">
            <a:extLst>
              <a:ext uri="{FF2B5EF4-FFF2-40B4-BE49-F238E27FC236}">
                <a16:creationId xmlns:a16="http://schemas.microsoft.com/office/drawing/2014/main" xmlns="" id="{A4006948-A05B-1006-633D-E23F439E650A}"/>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271324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C78F225-9814-838C-16BF-1B5DF134A2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8DC4E5-0809-5667-47EA-CC640143AA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E3941C-B70F-5409-6AE6-5A48DB279560}"/>
              </a:ext>
            </a:extLst>
          </p:cNvPr>
          <p:cNvSpPr>
            <a:spLocks noGrp="1"/>
          </p:cNvSpPr>
          <p:nvPr>
            <p:ph type="dt" sz="half" idx="10"/>
          </p:nvPr>
        </p:nvSpPr>
        <p:spPr/>
        <p:txBody>
          <a:bodyPr/>
          <a:lstStyle/>
          <a:p>
            <a:fld id="{A56617CF-854F-4825-888F-F5EA15087ED1}" type="datetime1">
              <a:rPr lang="en-US" smtClean="0"/>
              <a:t>7/15/2023</a:t>
            </a:fld>
            <a:endParaRPr lang="en-US"/>
          </a:p>
        </p:txBody>
      </p:sp>
      <p:sp>
        <p:nvSpPr>
          <p:cNvPr id="5" name="Footer Placeholder 4">
            <a:extLst>
              <a:ext uri="{FF2B5EF4-FFF2-40B4-BE49-F238E27FC236}">
                <a16:creationId xmlns:a16="http://schemas.microsoft.com/office/drawing/2014/main" xmlns="" id="{CB568678-01C1-7A82-FB6C-2E077588799A}"/>
              </a:ext>
            </a:extLst>
          </p:cNvPr>
          <p:cNvSpPr>
            <a:spLocks noGrp="1"/>
          </p:cNvSpPr>
          <p:nvPr>
            <p:ph type="ftr" sz="quarter" idx="11"/>
          </p:nvPr>
        </p:nvSpPr>
        <p:spPr/>
        <p:txBody>
          <a:bodyPr/>
          <a:lstStyle/>
          <a:p>
            <a:r>
              <a:rPr lang="en-US"/>
              <a:t>Prof. Amani G. Jarrar</a:t>
            </a:r>
          </a:p>
        </p:txBody>
      </p:sp>
      <p:sp>
        <p:nvSpPr>
          <p:cNvPr id="6" name="Slide Number Placeholder 5">
            <a:extLst>
              <a:ext uri="{FF2B5EF4-FFF2-40B4-BE49-F238E27FC236}">
                <a16:creationId xmlns:a16="http://schemas.microsoft.com/office/drawing/2014/main" xmlns="" id="{66C5FCFD-0BDD-DA5C-31E5-B8BF84F30796}"/>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232637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5957B-254D-2E52-18F5-4662F32B7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27A2556-223A-508D-88C6-F8E796F9B4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BE1E9A-5420-FFA9-8CC7-7243674F8212}"/>
              </a:ext>
            </a:extLst>
          </p:cNvPr>
          <p:cNvSpPr>
            <a:spLocks noGrp="1"/>
          </p:cNvSpPr>
          <p:nvPr>
            <p:ph type="dt" sz="half" idx="10"/>
          </p:nvPr>
        </p:nvSpPr>
        <p:spPr/>
        <p:txBody>
          <a:bodyPr/>
          <a:lstStyle/>
          <a:p>
            <a:fld id="{E5B2335B-71D3-4F86-8DE2-E68637617381}" type="datetime1">
              <a:rPr lang="en-US" smtClean="0"/>
              <a:t>7/15/2023</a:t>
            </a:fld>
            <a:endParaRPr lang="en-US"/>
          </a:p>
        </p:txBody>
      </p:sp>
      <p:sp>
        <p:nvSpPr>
          <p:cNvPr id="5" name="Footer Placeholder 4">
            <a:extLst>
              <a:ext uri="{FF2B5EF4-FFF2-40B4-BE49-F238E27FC236}">
                <a16:creationId xmlns:a16="http://schemas.microsoft.com/office/drawing/2014/main" xmlns="" id="{F752C9DA-439A-74A3-D75F-7E4EF3B33801}"/>
              </a:ext>
            </a:extLst>
          </p:cNvPr>
          <p:cNvSpPr>
            <a:spLocks noGrp="1"/>
          </p:cNvSpPr>
          <p:nvPr>
            <p:ph type="ftr" sz="quarter" idx="11"/>
          </p:nvPr>
        </p:nvSpPr>
        <p:spPr/>
        <p:txBody>
          <a:bodyPr/>
          <a:lstStyle/>
          <a:p>
            <a:r>
              <a:rPr lang="en-US"/>
              <a:t>Prof. Amani G. Jarrar</a:t>
            </a:r>
          </a:p>
        </p:txBody>
      </p:sp>
      <p:sp>
        <p:nvSpPr>
          <p:cNvPr id="6" name="Slide Number Placeholder 5">
            <a:extLst>
              <a:ext uri="{FF2B5EF4-FFF2-40B4-BE49-F238E27FC236}">
                <a16:creationId xmlns:a16="http://schemas.microsoft.com/office/drawing/2014/main" xmlns="" id="{0B896A97-2016-29D6-14FF-B07FE1B4DBCB}"/>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397561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64AC8-D783-BF48-48C8-F2BFB00B9C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45AE797-6895-CF2D-A545-1A2D941786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4C0FEA3-53E3-7D57-9E4F-AAA6355BCAC1}"/>
              </a:ext>
            </a:extLst>
          </p:cNvPr>
          <p:cNvSpPr>
            <a:spLocks noGrp="1"/>
          </p:cNvSpPr>
          <p:nvPr>
            <p:ph type="dt" sz="half" idx="10"/>
          </p:nvPr>
        </p:nvSpPr>
        <p:spPr/>
        <p:txBody>
          <a:bodyPr/>
          <a:lstStyle/>
          <a:p>
            <a:fld id="{65AF35A7-F614-4F78-A4E7-96CE47F20ADF}" type="datetime1">
              <a:rPr lang="en-US" smtClean="0"/>
              <a:t>7/15/2023</a:t>
            </a:fld>
            <a:endParaRPr lang="en-US"/>
          </a:p>
        </p:txBody>
      </p:sp>
      <p:sp>
        <p:nvSpPr>
          <p:cNvPr id="5" name="Footer Placeholder 4">
            <a:extLst>
              <a:ext uri="{FF2B5EF4-FFF2-40B4-BE49-F238E27FC236}">
                <a16:creationId xmlns:a16="http://schemas.microsoft.com/office/drawing/2014/main" xmlns="" id="{6748AFCA-1668-0ECE-091C-4FF3F9E7181F}"/>
              </a:ext>
            </a:extLst>
          </p:cNvPr>
          <p:cNvSpPr>
            <a:spLocks noGrp="1"/>
          </p:cNvSpPr>
          <p:nvPr>
            <p:ph type="ftr" sz="quarter" idx="11"/>
          </p:nvPr>
        </p:nvSpPr>
        <p:spPr/>
        <p:txBody>
          <a:bodyPr/>
          <a:lstStyle/>
          <a:p>
            <a:r>
              <a:rPr lang="en-US"/>
              <a:t>Prof. Amani G. Jarrar</a:t>
            </a:r>
          </a:p>
        </p:txBody>
      </p:sp>
      <p:sp>
        <p:nvSpPr>
          <p:cNvPr id="6" name="Slide Number Placeholder 5">
            <a:extLst>
              <a:ext uri="{FF2B5EF4-FFF2-40B4-BE49-F238E27FC236}">
                <a16:creationId xmlns:a16="http://schemas.microsoft.com/office/drawing/2014/main" xmlns="" id="{2E3B6311-87E9-1CF0-D932-447EB6AA7A54}"/>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87305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0C2C8-ADDA-1D73-167F-6B633F354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A2BE3A4-7FD3-3143-F663-BC58794F1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93B14FC-A602-4624-97F8-827082F5E4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0AC785-4635-A913-DF09-893FF6D79120}"/>
              </a:ext>
            </a:extLst>
          </p:cNvPr>
          <p:cNvSpPr>
            <a:spLocks noGrp="1"/>
          </p:cNvSpPr>
          <p:nvPr>
            <p:ph type="dt" sz="half" idx="10"/>
          </p:nvPr>
        </p:nvSpPr>
        <p:spPr/>
        <p:txBody>
          <a:bodyPr/>
          <a:lstStyle/>
          <a:p>
            <a:fld id="{629353A5-8295-400C-82B3-A9509D01126F}" type="datetime1">
              <a:rPr lang="en-US" smtClean="0"/>
              <a:t>7/15/2023</a:t>
            </a:fld>
            <a:endParaRPr lang="en-US"/>
          </a:p>
        </p:txBody>
      </p:sp>
      <p:sp>
        <p:nvSpPr>
          <p:cNvPr id="6" name="Footer Placeholder 5">
            <a:extLst>
              <a:ext uri="{FF2B5EF4-FFF2-40B4-BE49-F238E27FC236}">
                <a16:creationId xmlns:a16="http://schemas.microsoft.com/office/drawing/2014/main" xmlns="" id="{1B2F6929-49EA-AE28-575A-A03741CA5588}"/>
              </a:ext>
            </a:extLst>
          </p:cNvPr>
          <p:cNvSpPr>
            <a:spLocks noGrp="1"/>
          </p:cNvSpPr>
          <p:nvPr>
            <p:ph type="ftr" sz="quarter" idx="11"/>
          </p:nvPr>
        </p:nvSpPr>
        <p:spPr/>
        <p:txBody>
          <a:bodyPr/>
          <a:lstStyle/>
          <a:p>
            <a:r>
              <a:rPr lang="en-US"/>
              <a:t>Prof. Amani G. Jarrar</a:t>
            </a:r>
          </a:p>
        </p:txBody>
      </p:sp>
      <p:sp>
        <p:nvSpPr>
          <p:cNvPr id="7" name="Slide Number Placeholder 6">
            <a:extLst>
              <a:ext uri="{FF2B5EF4-FFF2-40B4-BE49-F238E27FC236}">
                <a16:creationId xmlns:a16="http://schemas.microsoft.com/office/drawing/2014/main" xmlns="" id="{7B9F8754-B083-6BB3-405A-BB4D14D2E0F3}"/>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240073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B020D-C16A-BB12-E66B-137B98AC04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3B43949-2EF0-9173-8619-3447773D13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6CE9A53-F990-2010-B390-85BC0BCE2E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D2243F4-E1C5-6E58-07E1-3E2BF7D68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938BBE4-C536-6C08-98BC-0FA1153B9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50E0FB7-B70E-F7F2-9425-2E1130622CFA}"/>
              </a:ext>
            </a:extLst>
          </p:cNvPr>
          <p:cNvSpPr>
            <a:spLocks noGrp="1"/>
          </p:cNvSpPr>
          <p:nvPr>
            <p:ph type="dt" sz="half" idx="10"/>
          </p:nvPr>
        </p:nvSpPr>
        <p:spPr/>
        <p:txBody>
          <a:bodyPr/>
          <a:lstStyle/>
          <a:p>
            <a:fld id="{A3623F8D-16F5-41E2-8D14-4A29D1C3B59E}" type="datetime1">
              <a:rPr lang="en-US" smtClean="0"/>
              <a:t>7/15/2023</a:t>
            </a:fld>
            <a:endParaRPr lang="en-US"/>
          </a:p>
        </p:txBody>
      </p:sp>
      <p:sp>
        <p:nvSpPr>
          <p:cNvPr id="8" name="Footer Placeholder 7">
            <a:extLst>
              <a:ext uri="{FF2B5EF4-FFF2-40B4-BE49-F238E27FC236}">
                <a16:creationId xmlns:a16="http://schemas.microsoft.com/office/drawing/2014/main" xmlns="" id="{ADFF80D6-101E-58B9-D368-E04EDE4C2511}"/>
              </a:ext>
            </a:extLst>
          </p:cNvPr>
          <p:cNvSpPr>
            <a:spLocks noGrp="1"/>
          </p:cNvSpPr>
          <p:nvPr>
            <p:ph type="ftr" sz="quarter" idx="11"/>
          </p:nvPr>
        </p:nvSpPr>
        <p:spPr/>
        <p:txBody>
          <a:bodyPr/>
          <a:lstStyle/>
          <a:p>
            <a:r>
              <a:rPr lang="en-US"/>
              <a:t>Prof. Amani G. Jarrar</a:t>
            </a:r>
          </a:p>
        </p:txBody>
      </p:sp>
      <p:sp>
        <p:nvSpPr>
          <p:cNvPr id="9" name="Slide Number Placeholder 8">
            <a:extLst>
              <a:ext uri="{FF2B5EF4-FFF2-40B4-BE49-F238E27FC236}">
                <a16:creationId xmlns:a16="http://schemas.microsoft.com/office/drawing/2014/main" xmlns="" id="{C78F860A-3E2A-4E15-F609-EAC8A83D7405}"/>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305824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5249C-D1BA-CE89-3CEF-D2F7A618F7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68E6158-7ECC-5FA1-4BCC-84FCEBFF63E6}"/>
              </a:ext>
            </a:extLst>
          </p:cNvPr>
          <p:cNvSpPr>
            <a:spLocks noGrp="1"/>
          </p:cNvSpPr>
          <p:nvPr>
            <p:ph type="dt" sz="half" idx="10"/>
          </p:nvPr>
        </p:nvSpPr>
        <p:spPr/>
        <p:txBody>
          <a:bodyPr/>
          <a:lstStyle/>
          <a:p>
            <a:fld id="{2ADBDAC3-80DE-4095-A7D9-AD4F18831C47}" type="datetime1">
              <a:rPr lang="en-US" smtClean="0"/>
              <a:t>7/15/2023</a:t>
            </a:fld>
            <a:endParaRPr lang="en-US"/>
          </a:p>
        </p:txBody>
      </p:sp>
      <p:sp>
        <p:nvSpPr>
          <p:cNvPr id="4" name="Footer Placeholder 3">
            <a:extLst>
              <a:ext uri="{FF2B5EF4-FFF2-40B4-BE49-F238E27FC236}">
                <a16:creationId xmlns:a16="http://schemas.microsoft.com/office/drawing/2014/main" xmlns="" id="{330CDA9C-9899-7131-DED6-2EEED7CD02D3}"/>
              </a:ext>
            </a:extLst>
          </p:cNvPr>
          <p:cNvSpPr>
            <a:spLocks noGrp="1"/>
          </p:cNvSpPr>
          <p:nvPr>
            <p:ph type="ftr" sz="quarter" idx="11"/>
          </p:nvPr>
        </p:nvSpPr>
        <p:spPr/>
        <p:txBody>
          <a:bodyPr/>
          <a:lstStyle/>
          <a:p>
            <a:r>
              <a:rPr lang="en-US"/>
              <a:t>Prof. Amani G. Jarrar</a:t>
            </a:r>
          </a:p>
        </p:txBody>
      </p:sp>
      <p:sp>
        <p:nvSpPr>
          <p:cNvPr id="5" name="Slide Number Placeholder 4">
            <a:extLst>
              <a:ext uri="{FF2B5EF4-FFF2-40B4-BE49-F238E27FC236}">
                <a16:creationId xmlns:a16="http://schemas.microsoft.com/office/drawing/2014/main" xmlns="" id="{ECDDD660-A55B-8F4B-4378-897636A12D2F}"/>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135879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903FFD5-5D7B-7AFD-8E40-83B8E34855C6}"/>
              </a:ext>
            </a:extLst>
          </p:cNvPr>
          <p:cNvSpPr>
            <a:spLocks noGrp="1"/>
          </p:cNvSpPr>
          <p:nvPr>
            <p:ph type="dt" sz="half" idx="10"/>
          </p:nvPr>
        </p:nvSpPr>
        <p:spPr/>
        <p:txBody>
          <a:bodyPr/>
          <a:lstStyle/>
          <a:p>
            <a:fld id="{A7307551-336E-44F1-9610-847E1A89376D}" type="datetime1">
              <a:rPr lang="en-US" smtClean="0"/>
              <a:t>7/15/2023</a:t>
            </a:fld>
            <a:endParaRPr lang="en-US"/>
          </a:p>
        </p:txBody>
      </p:sp>
      <p:sp>
        <p:nvSpPr>
          <p:cNvPr id="3" name="Footer Placeholder 2">
            <a:extLst>
              <a:ext uri="{FF2B5EF4-FFF2-40B4-BE49-F238E27FC236}">
                <a16:creationId xmlns:a16="http://schemas.microsoft.com/office/drawing/2014/main" xmlns="" id="{D4C2D9DA-0A07-C147-16DD-F63F77946504}"/>
              </a:ext>
            </a:extLst>
          </p:cNvPr>
          <p:cNvSpPr>
            <a:spLocks noGrp="1"/>
          </p:cNvSpPr>
          <p:nvPr>
            <p:ph type="ftr" sz="quarter" idx="11"/>
          </p:nvPr>
        </p:nvSpPr>
        <p:spPr/>
        <p:txBody>
          <a:bodyPr/>
          <a:lstStyle/>
          <a:p>
            <a:r>
              <a:rPr lang="en-US"/>
              <a:t>Prof. Amani G. Jarrar</a:t>
            </a:r>
          </a:p>
        </p:txBody>
      </p:sp>
      <p:sp>
        <p:nvSpPr>
          <p:cNvPr id="4" name="Slide Number Placeholder 3">
            <a:extLst>
              <a:ext uri="{FF2B5EF4-FFF2-40B4-BE49-F238E27FC236}">
                <a16:creationId xmlns:a16="http://schemas.microsoft.com/office/drawing/2014/main" xmlns="" id="{4C392C3E-756B-7CDC-1359-B12A7B52A16A}"/>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179207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72C2B-7CF5-0ABC-BED4-A44E250F1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B76FEB3-2D28-2AF7-4BDD-B7116571F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E9BBF1-2C9C-7FA6-1233-AF63C25E2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DDB644F-B93C-D78B-004E-2E5CF62B8AF9}"/>
              </a:ext>
            </a:extLst>
          </p:cNvPr>
          <p:cNvSpPr>
            <a:spLocks noGrp="1"/>
          </p:cNvSpPr>
          <p:nvPr>
            <p:ph type="dt" sz="half" idx="10"/>
          </p:nvPr>
        </p:nvSpPr>
        <p:spPr/>
        <p:txBody>
          <a:bodyPr/>
          <a:lstStyle/>
          <a:p>
            <a:fld id="{57A9D01C-8903-4317-A3AC-DF9D43C21170}" type="datetime1">
              <a:rPr lang="en-US" smtClean="0"/>
              <a:t>7/15/2023</a:t>
            </a:fld>
            <a:endParaRPr lang="en-US"/>
          </a:p>
        </p:txBody>
      </p:sp>
      <p:sp>
        <p:nvSpPr>
          <p:cNvPr id="6" name="Footer Placeholder 5">
            <a:extLst>
              <a:ext uri="{FF2B5EF4-FFF2-40B4-BE49-F238E27FC236}">
                <a16:creationId xmlns:a16="http://schemas.microsoft.com/office/drawing/2014/main" xmlns="" id="{44F3706F-2A37-74F2-FDBA-4EF63FE9C8E0}"/>
              </a:ext>
            </a:extLst>
          </p:cNvPr>
          <p:cNvSpPr>
            <a:spLocks noGrp="1"/>
          </p:cNvSpPr>
          <p:nvPr>
            <p:ph type="ftr" sz="quarter" idx="11"/>
          </p:nvPr>
        </p:nvSpPr>
        <p:spPr/>
        <p:txBody>
          <a:bodyPr/>
          <a:lstStyle/>
          <a:p>
            <a:r>
              <a:rPr lang="en-US"/>
              <a:t>Prof. Amani G. Jarrar</a:t>
            </a:r>
          </a:p>
        </p:txBody>
      </p:sp>
      <p:sp>
        <p:nvSpPr>
          <p:cNvPr id="7" name="Slide Number Placeholder 6">
            <a:extLst>
              <a:ext uri="{FF2B5EF4-FFF2-40B4-BE49-F238E27FC236}">
                <a16:creationId xmlns:a16="http://schemas.microsoft.com/office/drawing/2014/main" xmlns="" id="{6029FF9C-8F1C-F47E-BB6D-30847051D44A}"/>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7637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4A8D9-1D27-2A30-3C2A-9C14A7273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C3B5DB6-C6C1-C3E2-74EE-946DE0F6A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7F44CB-3C6B-7855-FD6B-085C779F2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7E87E8-9A6A-1A69-03EA-800AD636A3F9}"/>
              </a:ext>
            </a:extLst>
          </p:cNvPr>
          <p:cNvSpPr>
            <a:spLocks noGrp="1"/>
          </p:cNvSpPr>
          <p:nvPr>
            <p:ph type="dt" sz="half" idx="10"/>
          </p:nvPr>
        </p:nvSpPr>
        <p:spPr/>
        <p:txBody>
          <a:bodyPr/>
          <a:lstStyle/>
          <a:p>
            <a:fld id="{EF50330B-2680-4D5E-8A8B-F7BC46A03A15}" type="datetime1">
              <a:rPr lang="en-US" smtClean="0"/>
              <a:t>7/15/2023</a:t>
            </a:fld>
            <a:endParaRPr lang="en-US"/>
          </a:p>
        </p:txBody>
      </p:sp>
      <p:sp>
        <p:nvSpPr>
          <p:cNvPr id="6" name="Footer Placeholder 5">
            <a:extLst>
              <a:ext uri="{FF2B5EF4-FFF2-40B4-BE49-F238E27FC236}">
                <a16:creationId xmlns:a16="http://schemas.microsoft.com/office/drawing/2014/main" xmlns="" id="{45BE3BA0-4A7C-DFF3-CCFA-7D290F99F751}"/>
              </a:ext>
            </a:extLst>
          </p:cNvPr>
          <p:cNvSpPr>
            <a:spLocks noGrp="1"/>
          </p:cNvSpPr>
          <p:nvPr>
            <p:ph type="ftr" sz="quarter" idx="11"/>
          </p:nvPr>
        </p:nvSpPr>
        <p:spPr/>
        <p:txBody>
          <a:bodyPr/>
          <a:lstStyle/>
          <a:p>
            <a:r>
              <a:rPr lang="en-US"/>
              <a:t>Prof. Amani G. Jarrar</a:t>
            </a:r>
          </a:p>
        </p:txBody>
      </p:sp>
      <p:sp>
        <p:nvSpPr>
          <p:cNvPr id="7" name="Slide Number Placeholder 6">
            <a:extLst>
              <a:ext uri="{FF2B5EF4-FFF2-40B4-BE49-F238E27FC236}">
                <a16:creationId xmlns:a16="http://schemas.microsoft.com/office/drawing/2014/main" xmlns="" id="{D195101C-0DD6-B917-4272-EFBDDDEF2E46}"/>
              </a:ext>
            </a:extLst>
          </p:cNvPr>
          <p:cNvSpPr>
            <a:spLocks noGrp="1"/>
          </p:cNvSpPr>
          <p:nvPr>
            <p:ph type="sldNum" sz="quarter" idx="12"/>
          </p:nvPr>
        </p:nvSpPr>
        <p:spPr/>
        <p:txBody>
          <a:bodyPr/>
          <a:lstStyle/>
          <a:p>
            <a:fld id="{D100682E-B987-469E-9469-170C3C10CEB2}" type="slidenum">
              <a:rPr lang="en-US" smtClean="0"/>
              <a:t>‹#›</a:t>
            </a:fld>
            <a:endParaRPr lang="en-US"/>
          </a:p>
        </p:txBody>
      </p:sp>
    </p:spTree>
    <p:extLst>
      <p:ext uri="{BB962C8B-B14F-4D97-AF65-F5344CB8AC3E}">
        <p14:creationId xmlns:p14="http://schemas.microsoft.com/office/powerpoint/2010/main" val="36066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2B9C5AC-EA52-C195-0DA8-073E38637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7928FD1-0201-4592-5D82-77A21A3B1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C3F020-DA28-0A1F-0105-4A40029FF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B2D22-9A5D-4FB0-AE41-47ED6940434B}" type="datetime1">
              <a:rPr lang="en-US" smtClean="0"/>
              <a:t>7/15/2023</a:t>
            </a:fld>
            <a:endParaRPr lang="en-US"/>
          </a:p>
        </p:txBody>
      </p:sp>
      <p:sp>
        <p:nvSpPr>
          <p:cNvPr id="5" name="Footer Placeholder 4">
            <a:extLst>
              <a:ext uri="{FF2B5EF4-FFF2-40B4-BE49-F238E27FC236}">
                <a16:creationId xmlns:a16="http://schemas.microsoft.com/office/drawing/2014/main" xmlns="" id="{FBAB11F1-32DA-602C-1BB3-9CF189BAD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Prof. Amani G. Jarrar</a:t>
            </a:r>
          </a:p>
        </p:txBody>
      </p:sp>
      <p:sp>
        <p:nvSpPr>
          <p:cNvPr id="6" name="Slide Number Placeholder 5">
            <a:extLst>
              <a:ext uri="{FF2B5EF4-FFF2-40B4-BE49-F238E27FC236}">
                <a16:creationId xmlns:a16="http://schemas.microsoft.com/office/drawing/2014/main" xmlns="" id="{9BB48A73-F813-F531-5872-9ACC106AB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0682E-B987-469E-9469-170C3C10CEB2}" type="slidenum">
              <a:rPr lang="en-US" smtClean="0"/>
              <a:t>‹#›</a:t>
            </a:fld>
            <a:endParaRPr lang="en-US"/>
          </a:p>
        </p:txBody>
      </p:sp>
    </p:spTree>
    <p:extLst>
      <p:ext uri="{BB962C8B-B14F-4D97-AF65-F5344CB8AC3E}">
        <p14:creationId xmlns:p14="http://schemas.microsoft.com/office/powerpoint/2010/main" val="199000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urban.org/sites/default/files/publication/93291/a_principled_federal_role_in_higher_education_1.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en.wikipedia.org/wiki/United_States_House_of_Representativ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hyperlink" Target="https://drexel.edu/strategicPlan/#imperatives" TargetMode="External"/><Relationship Id="rId3" Type="http://schemas.openxmlformats.org/officeDocument/2006/relationships/image" Target="../media/image2.png"/><Relationship Id="rId7" Type="http://schemas.openxmlformats.org/officeDocument/2006/relationships/image" Target="../media/image61.png"/><Relationship Id="rId12" Type="http://schemas.openxmlformats.org/officeDocument/2006/relationships/hyperlink" Target="https://en.wikipedia.org/wiki/Pennsylvania"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hyperlink" Target="https://en.wikipedia.org/wiki/Philadelphia" TargetMode="External"/><Relationship Id="rId5" Type="http://schemas.openxmlformats.org/officeDocument/2006/relationships/image" Target="../media/image4.png"/><Relationship Id="rId10" Type="http://schemas.openxmlformats.org/officeDocument/2006/relationships/hyperlink" Target="https://en.wikipedia.org/wiki/Research_university" TargetMode="External"/><Relationship Id="rId4" Type="http://schemas.openxmlformats.org/officeDocument/2006/relationships/image" Target="../media/image3.png"/><Relationship Id="rId9" Type="http://schemas.openxmlformats.org/officeDocument/2006/relationships/hyperlink" Target="https://en.wikipedia.org/wiki/Private_univers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imagineeringtoolbox.wordpress.com/resources/the-imagineering-process-an-overview/"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gif"/><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newcluk008.blogspot.com/2018/08/total-quality-management-tqm-as.html?m=1"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758ED02-04CA-1EA8-5388-B4D1B292DD43}"/>
              </a:ext>
            </a:extLst>
          </p:cNvPr>
          <p:cNvSpPr txBox="1"/>
          <p:nvPr/>
        </p:nvSpPr>
        <p:spPr>
          <a:xfrm>
            <a:off x="1053484" y="3290946"/>
            <a:ext cx="10085032" cy="1815882"/>
          </a:xfrm>
          <a:prstGeom prst="rect">
            <a:avLst/>
          </a:prstGeom>
          <a:solidFill>
            <a:srgbClr val="002060"/>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2800" b="1" i="0" dirty="0">
                <a:solidFill>
                  <a:schemeClr val="bg1"/>
                </a:solidFill>
                <a:effectLst/>
                <a:latin typeface="Arial" panose="020B0604020202020204" pitchFamily="34" charset="0"/>
                <a:cs typeface="Arial" panose="020B0604020202020204" pitchFamily="34" charset="0"/>
              </a:rPr>
              <a:t>Towards a Comprehensive Vision for Re-Imagineering Higher Education </a:t>
            </a:r>
          </a:p>
          <a:p>
            <a:pPr algn="ctr"/>
            <a:r>
              <a:rPr lang="en-US" sz="2800" b="1" i="0" dirty="0">
                <a:solidFill>
                  <a:schemeClr val="bg1"/>
                </a:solidFill>
                <a:effectLst/>
                <a:latin typeface="Arial" panose="020B0604020202020204" pitchFamily="34" charset="0"/>
                <a:cs typeface="Arial" panose="020B0604020202020204" pitchFamily="34" charset="0"/>
              </a:rPr>
              <a:t>(Shaping the Future of Higher </a:t>
            </a:r>
            <a:r>
              <a:rPr lang="en-US" sz="2800" b="1" i="0" dirty="0" smtClean="0">
                <a:solidFill>
                  <a:schemeClr val="bg1"/>
                </a:solidFill>
                <a:effectLst/>
                <a:latin typeface="Arial" panose="020B0604020202020204" pitchFamily="34" charset="0"/>
                <a:cs typeface="Arial" panose="020B0604020202020204" pitchFamily="34" charset="0"/>
              </a:rPr>
              <a:t>Education </a:t>
            </a:r>
            <a:endParaRPr lang="en-US" sz="2800" b="1" dirty="0">
              <a:solidFill>
                <a:schemeClr val="bg1"/>
              </a:solidFill>
              <a:latin typeface="Arial" panose="020B0604020202020204" pitchFamily="34" charset="0"/>
              <a:cs typeface="Arial" panose="020B0604020202020204" pitchFamily="34" charset="0"/>
            </a:endParaRPr>
          </a:p>
          <a:p>
            <a:pPr algn="ctr"/>
            <a:r>
              <a:rPr lang="en-US" sz="2800" b="1" i="0" dirty="0" smtClean="0">
                <a:solidFill>
                  <a:schemeClr val="bg1"/>
                </a:solidFill>
                <a:effectLst/>
                <a:latin typeface="Arial" panose="020B0604020202020204" pitchFamily="34" charset="0"/>
                <a:cs typeface="Arial" panose="020B0604020202020204" pitchFamily="34" charset="0"/>
              </a:rPr>
              <a:t>Promoting </a:t>
            </a:r>
            <a:r>
              <a:rPr lang="en-US" sz="2800" b="1" i="0" dirty="0">
                <a:solidFill>
                  <a:schemeClr val="bg1"/>
                </a:solidFill>
                <a:effectLst/>
                <a:latin typeface="Arial" panose="020B0604020202020204" pitchFamily="34" charset="0"/>
                <a:cs typeface="Arial" panose="020B0604020202020204" pitchFamily="34" charset="0"/>
              </a:rPr>
              <a:t>Sustainable Development Goals)</a:t>
            </a:r>
            <a:endParaRPr lang="en-US" sz="2800" b="1" dirty="0">
              <a:solidFill>
                <a:schemeClr val="bg1"/>
              </a:solidFill>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xmlns="" id="{9452EEAF-13B5-2CC4-A941-E61C7C08D10C}"/>
              </a:ext>
            </a:extLst>
          </p:cNvPr>
          <p:cNvSpPr>
            <a:spLocks noGrp="1"/>
          </p:cNvSpPr>
          <p:nvPr>
            <p:ph type="ftr" sz="quarter" idx="11"/>
          </p:nvPr>
        </p:nvSpPr>
        <p:spPr/>
        <p:txBody>
          <a:bodyPr/>
          <a:lstStyle/>
          <a:p>
            <a:r>
              <a:rPr lang="en-US"/>
              <a:t>Prof. Amani G. Jarrar</a:t>
            </a:r>
          </a:p>
        </p:txBody>
      </p:sp>
      <p:sp>
        <p:nvSpPr>
          <p:cNvPr id="7" name="Slide Number Placeholder 6">
            <a:extLst>
              <a:ext uri="{FF2B5EF4-FFF2-40B4-BE49-F238E27FC236}">
                <a16:creationId xmlns:a16="http://schemas.microsoft.com/office/drawing/2014/main" xmlns="" id="{BA5957F9-E192-EFB9-F537-8BC5BD58367C}"/>
              </a:ext>
            </a:extLst>
          </p:cNvPr>
          <p:cNvSpPr>
            <a:spLocks noGrp="1"/>
          </p:cNvSpPr>
          <p:nvPr>
            <p:ph type="sldNum" sz="quarter" idx="12"/>
          </p:nvPr>
        </p:nvSpPr>
        <p:spPr/>
        <p:txBody>
          <a:bodyPr/>
          <a:lstStyle/>
          <a:p>
            <a:fld id="{D100682E-B987-469E-9469-170C3C10CEB2}" type="slidenum">
              <a:rPr lang="en-US" smtClean="0"/>
              <a:t>1</a:t>
            </a:fld>
            <a:endParaRPr lang="en-US" dirty="0"/>
          </a:p>
        </p:txBody>
      </p:sp>
      <p:pic>
        <p:nvPicPr>
          <p:cNvPr id="1028" name="Picture 4" descr="WHERS | World Higher Education Ranking Summit - WHERS | World Higher  Education Ranking Summit 2022">
            <a:extLst>
              <a:ext uri="{FF2B5EF4-FFF2-40B4-BE49-F238E27FC236}">
                <a16:creationId xmlns:a16="http://schemas.microsoft.com/office/drawing/2014/main" xmlns="" id="{E1DF8A07-07C1-608B-5B74-45AF0B0F2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271" y="136525"/>
            <a:ext cx="5339456" cy="16553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3099BCE3-B1FE-2C76-E109-81E7FB4712C6}"/>
              </a:ext>
            </a:extLst>
          </p:cNvPr>
          <p:cNvSpPr txBox="1"/>
          <p:nvPr/>
        </p:nvSpPr>
        <p:spPr>
          <a:xfrm>
            <a:off x="1053484" y="5388839"/>
            <a:ext cx="10085031" cy="830997"/>
          </a:xfrm>
          <a:prstGeom prst="rect">
            <a:avLst/>
          </a:prstGeom>
          <a:solidFill>
            <a:schemeClr val="accent5">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2400" b="1" i="0" dirty="0">
                <a:solidFill>
                  <a:srgbClr val="002060"/>
                </a:solidFill>
                <a:effectLst/>
                <a:latin typeface="Arial" panose="020B0604020202020204" pitchFamily="34" charset="0"/>
                <a:cs typeface="Arial" panose="020B0604020202020204" pitchFamily="34" charset="0"/>
              </a:rPr>
              <a:t>Prof. Amani G. Jarrar</a:t>
            </a:r>
          </a:p>
          <a:p>
            <a:pPr algn="ctr"/>
            <a:r>
              <a:rPr lang="en-US" sz="2400" b="1" i="0" dirty="0">
                <a:solidFill>
                  <a:srgbClr val="002060"/>
                </a:solidFill>
                <a:effectLst/>
                <a:latin typeface="Arial" panose="020B0604020202020204" pitchFamily="34" charset="0"/>
                <a:cs typeface="Arial" panose="020B0604020202020204" pitchFamily="34" charset="0"/>
              </a:rPr>
              <a:t>Philadelphia University</a:t>
            </a:r>
            <a:endParaRPr lang="en-US" sz="2400" b="1" dirty="0">
              <a:solidFill>
                <a:srgbClr val="002060"/>
              </a:solidFill>
            </a:endParaRPr>
          </a:p>
        </p:txBody>
      </p:sp>
      <p:sp>
        <p:nvSpPr>
          <p:cNvPr id="9" name="TextBox 8">
            <a:extLst>
              <a:ext uri="{FF2B5EF4-FFF2-40B4-BE49-F238E27FC236}">
                <a16:creationId xmlns:a16="http://schemas.microsoft.com/office/drawing/2014/main" xmlns="" id="{8B0FE9FD-32AB-5BBC-58FA-2696DA70EAF1}"/>
              </a:ext>
            </a:extLst>
          </p:cNvPr>
          <p:cNvSpPr txBox="1"/>
          <p:nvPr/>
        </p:nvSpPr>
        <p:spPr>
          <a:xfrm>
            <a:off x="1053484" y="2088394"/>
            <a:ext cx="10085032" cy="954107"/>
          </a:xfrm>
          <a:prstGeom prst="rect">
            <a:avLst/>
          </a:prstGeom>
          <a:solidFill>
            <a:schemeClr val="accent5">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2800" b="1" i="0" dirty="0">
                <a:solidFill>
                  <a:srgbClr val="002060"/>
                </a:solidFill>
                <a:effectLst/>
                <a:latin typeface="Arial" panose="020B0604020202020204" pitchFamily="34" charset="0"/>
                <a:cs typeface="Arial" panose="020B0604020202020204" pitchFamily="34" charset="0"/>
              </a:rPr>
              <a:t>Shaping the </a:t>
            </a:r>
            <a:r>
              <a:rPr lang="en-US" sz="2800" b="1" i="0" u="none" strike="noStrike" dirty="0">
                <a:solidFill>
                  <a:srgbClr val="002060"/>
                </a:solidFill>
                <a:effectLst/>
                <a:latin typeface="Arial" panose="020B0604020202020204" pitchFamily="34" charset="0"/>
                <a:cs typeface="Arial" panose="020B0604020202020204" pitchFamily="34" charset="0"/>
              </a:rPr>
              <a:t>Future of Higher Education (Mini-Conference)</a:t>
            </a:r>
          </a:p>
          <a:p>
            <a:pPr algn="ctr"/>
            <a:r>
              <a:rPr lang="en-US" sz="2800" b="1" dirty="0">
                <a:solidFill>
                  <a:srgbClr val="002060"/>
                </a:solidFill>
                <a:latin typeface="Arial" panose="020B0604020202020204" pitchFamily="34" charset="0"/>
                <a:cs typeface="Arial" panose="020B0604020202020204" pitchFamily="34" charset="0"/>
              </a:rPr>
              <a:t>24</a:t>
            </a:r>
            <a:r>
              <a:rPr lang="en-US" sz="2800" b="1" baseline="30000" dirty="0">
                <a:solidFill>
                  <a:srgbClr val="002060"/>
                </a:solidFill>
                <a:latin typeface="Arial" panose="020B0604020202020204" pitchFamily="34" charset="0"/>
                <a:cs typeface="Arial" panose="020B0604020202020204" pitchFamily="34" charset="0"/>
              </a:rPr>
              <a:t>th</a:t>
            </a:r>
            <a:r>
              <a:rPr lang="en-US" sz="2800" b="1" dirty="0">
                <a:solidFill>
                  <a:srgbClr val="002060"/>
                </a:solidFill>
                <a:latin typeface="Arial" panose="020B0604020202020204" pitchFamily="34" charset="0"/>
                <a:cs typeface="Arial" panose="020B0604020202020204" pitchFamily="34" charset="0"/>
              </a:rPr>
              <a:t> July-Petra University, Jordan</a:t>
            </a:r>
            <a:endParaRPr lang="en-US" sz="2800" b="1" i="0" u="none" strike="noStrik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8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75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2000"/>
                                        <p:tgtEl>
                                          <p:spTgt spid="8"/>
                                        </p:tgtEl>
                                      </p:cBhvr>
                                    </p:animEffect>
                                  </p:childTnLst>
                                </p:cTn>
                              </p:par>
                              <p:par>
                                <p:cTn id="14" presetID="31"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p:cTn id="16" dur="2750" fill="hold"/>
                                        <p:tgtEl>
                                          <p:spTgt spid="1028"/>
                                        </p:tgtEl>
                                        <p:attrNameLst>
                                          <p:attrName>ppt_w</p:attrName>
                                        </p:attrNameLst>
                                      </p:cBhvr>
                                      <p:tavLst>
                                        <p:tav tm="0">
                                          <p:val>
                                            <p:fltVal val="0"/>
                                          </p:val>
                                        </p:tav>
                                        <p:tav tm="100000">
                                          <p:val>
                                            <p:strVal val="#ppt_w"/>
                                          </p:val>
                                        </p:tav>
                                      </p:tavLst>
                                    </p:anim>
                                    <p:anim calcmode="lin" valueType="num">
                                      <p:cBhvr>
                                        <p:cTn id="17" dur="2750" fill="hold"/>
                                        <p:tgtEl>
                                          <p:spTgt spid="1028"/>
                                        </p:tgtEl>
                                        <p:attrNameLst>
                                          <p:attrName>ppt_h</p:attrName>
                                        </p:attrNameLst>
                                      </p:cBhvr>
                                      <p:tavLst>
                                        <p:tav tm="0">
                                          <p:val>
                                            <p:fltVal val="0"/>
                                          </p:val>
                                        </p:tav>
                                        <p:tav tm="100000">
                                          <p:val>
                                            <p:strVal val="#ppt_h"/>
                                          </p:val>
                                        </p:tav>
                                      </p:tavLst>
                                    </p:anim>
                                    <p:anim calcmode="lin" valueType="num">
                                      <p:cBhvr>
                                        <p:cTn id="18" dur="2750" fill="hold"/>
                                        <p:tgtEl>
                                          <p:spTgt spid="1028"/>
                                        </p:tgtEl>
                                        <p:attrNameLst>
                                          <p:attrName>style.rotation</p:attrName>
                                        </p:attrNameLst>
                                      </p:cBhvr>
                                      <p:tavLst>
                                        <p:tav tm="0">
                                          <p:val>
                                            <p:fltVal val="90"/>
                                          </p:val>
                                        </p:tav>
                                        <p:tav tm="100000">
                                          <p:val>
                                            <p:fltVal val="0"/>
                                          </p:val>
                                        </p:tav>
                                      </p:tavLst>
                                    </p:anim>
                                    <p:animEffect transition="in" filter="fade">
                                      <p:cBhvr>
                                        <p:cTn id="19" dur="27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10</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FD36C0C6-CE27-FA05-6B0F-2E0D223671EF}"/>
              </a:ext>
            </a:extLst>
          </p:cNvPr>
          <p:cNvSpPr txBox="1"/>
          <p:nvPr/>
        </p:nvSpPr>
        <p:spPr>
          <a:xfrm>
            <a:off x="2381436" y="1294296"/>
            <a:ext cx="7912882" cy="58477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3200" b="1" i="1" dirty="0">
                <a:solidFill>
                  <a:srgbClr val="002060"/>
                </a:solidFill>
                <a:effectLst/>
                <a:latin typeface="Arial" panose="020B0604020202020204" pitchFamily="34" charset="0"/>
                <a:cs typeface="Arial" panose="020B0604020202020204" pitchFamily="34" charset="0"/>
              </a:rPr>
              <a:t>Re</a:t>
            </a:r>
            <a:r>
              <a:rPr lang="en-US" sz="3200" b="1" i="0" dirty="0">
                <a:solidFill>
                  <a:srgbClr val="002060"/>
                </a:solidFill>
                <a:effectLst/>
                <a:latin typeface="Arial" panose="020B0604020202020204" pitchFamily="34" charset="0"/>
                <a:cs typeface="Arial" panose="020B0604020202020204" pitchFamily="34" charset="0"/>
              </a:rPr>
              <a:t>-Imagineering </a:t>
            </a:r>
            <a:r>
              <a:rPr lang="en-US" sz="3200" b="1" dirty="0">
                <a:solidFill>
                  <a:srgbClr val="002060"/>
                </a:solidFill>
                <a:latin typeface="Arial" panose="020B0604020202020204" pitchFamily="34" charset="0"/>
                <a:cs typeface="Arial" panose="020B0604020202020204" pitchFamily="34" charset="0"/>
              </a:rPr>
              <a:t>(The Concept)</a:t>
            </a:r>
            <a:endParaRPr lang="en-US" sz="3200" dirty="0"/>
          </a:p>
        </p:txBody>
      </p:sp>
      <p:sp>
        <p:nvSpPr>
          <p:cNvPr id="8" name="Rectangle: Rounded Corners 7">
            <a:extLst>
              <a:ext uri="{FF2B5EF4-FFF2-40B4-BE49-F238E27FC236}">
                <a16:creationId xmlns:a16="http://schemas.microsoft.com/office/drawing/2014/main" xmlns="" id="{B2DBFC2B-11DE-FD89-1C17-EBF29E77A146}"/>
              </a:ext>
            </a:extLst>
          </p:cNvPr>
          <p:cNvSpPr/>
          <p:nvPr/>
        </p:nvSpPr>
        <p:spPr>
          <a:xfrm>
            <a:off x="639192" y="2341625"/>
            <a:ext cx="2175027" cy="94991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Re</a:t>
            </a:r>
          </a:p>
        </p:txBody>
      </p:sp>
      <p:sp>
        <p:nvSpPr>
          <p:cNvPr id="10" name="TextBox 9">
            <a:extLst>
              <a:ext uri="{FF2B5EF4-FFF2-40B4-BE49-F238E27FC236}">
                <a16:creationId xmlns:a16="http://schemas.microsoft.com/office/drawing/2014/main" xmlns="" id="{9F526516-575C-4238-61E2-E51D66A485C9}"/>
              </a:ext>
            </a:extLst>
          </p:cNvPr>
          <p:cNvSpPr txBox="1"/>
          <p:nvPr/>
        </p:nvSpPr>
        <p:spPr>
          <a:xfrm>
            <a:off x="3022455" y="2554970"/>
            <a:ext cx="6094520" cy="523220"/>
          </a:xfrm>
          <a:prstGeom prst="rect">
            <a:avLst/>
          </a:prstGeom>
          <a:solidFill>
            <a:schemeClr val="accent5">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800" b="1" i="0" dirty="0">
                <a:solidFill>
                  <a:srgbClr val="002060"/>
                </a:solidFill>
                <a:effectLst/>
                <a:latin typeface="Open Sans" panose="020B0606030504020204" pitchFamily="34" charset="0"/>
              </a:rPr>
              <a:t>Derived from Latin, again: anew</a:t>
            </a:r>
            <a:endParaRPr lang="en-US" sz="2800" b="1" dirty="0">
              <a:solidFill>
                <a:srgbClr val="002060"/>
              </a:solidFill>
            </a:endParaRPr>
          </a:p>
        </p:txBody>
      </p:sp>
      <p:sp>
        <p:nvSpPr>
          <p:cNvPr id="11" name="Rectangle: Rounded Corners 10">
            <a:extLst>
              <a:ext uri="{FF2B5EF4-FFF2-40B4-BE49-F238E27FC236}">
                <a16:creationId xmlns:a16="http://schemas.microsoft.com/office/drawing/2014/main" xmlns="" id="{4185090B-15D9-EB47-7FB4-2FA96EAF1B41}"/>
              </a:ext>
            </a:extLst>
          </p:cNvPr>
          <p:cNvSpPr/>
          <p:nvPr/>
        </p:nvSpPr>
        <p:spPr>
          <a:xfrm>
            <a:off x="639193" y="3546907"/>
            <a:ext cx="2175028" cy="94991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Engineering</a:t>
            </a:r>
          </a:p>
        </p:txBody>
      </p:sp>
      <p:sp>
        <p:nvSpPr>
          <p:cNvPr id="12" name="Rectangle: Rounded Corners 11">
            <a:extLst>
              <a:ext uri="{FF2B5EF4-FFF2-40B4-BE49-F238E27FC236}">
                <a16:creationId xmlns:a16="http://schemas.microsoft.com/office/drawing/2014/main" xmlns="" id="{E3775A55-F851-91F4-C140-13EF5C05D362}"/>
              </a:ext>
            </a:extLst>
          </p:cNvPr>
          <p:cNvSpPr/>
          <p:nvPr/>
        </p:nvSpPr>
        <p:spPr>
          <a:xfrm>
            <a:off x="639192" y="4959371"/>
            <a:ext cx="2175028" cy="94991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Imagination</a:t>
            </a:r>
          </a:p>
        </p:txBody>
      </p:sp>
      <p:sp>
        <p:nvSpPr>
          <p:cNvPr id="14" name="TextBox 13">
            <a:extLst>
              <a:ext uri="{FF2B5EF4-FFF2-40B4-BE49-F238E27FC236}">
                <a16:creationId xmlns:a16="http://schemas.microsoft.com/office/drawing/2014/main" xmlns="" id="{BC77AFA3-3CE8-D896-4514-5844F3984E1B}"/>
              </a:ext>
            </a:extLst>
          </p:cNvPr>
          <p:cNvSpPr txBox="1"/>
          <p:nvPr/>
        </p:nvSpPr>
        <p:spPr>
          <a:xfrm>
            <a:off x="3022455" y="3490947"/>
            <a:ext cx="8644237" cy="1200329"/>
          </a:xfrm>
          <a:prstGeom prst="rect">
            <a:avLst/>
          </a:prstGeom>
          <a:solidFill>
            <a:schemeClr val="accent5">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400" b="1" i="0" dirty="0">
                <a:solidFill>
                  <a:srgbClr val="002060"/>
                </a:solidFill>
                <a:effectLst/>
                <a:latin typeface="Arial" panose="020B0604020202020204" pitchFamily="34" charset="0"/>
                <a:cs typeface="Arial" panose="020B0604020202020204" pitchFamily="34" charset="0"/>
              </a:rPr>
              <a:t>Involved in the design, evaluation, development, testing, modification, inspection, and maintenance of a wide range of products, structures, and systems. </a:t>
            </a:r>
            <a:endParaRPr lang="en-US" sz="21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F9C493C2-A84C-9678-507E-04BC051478CB}"/>
              </a:ext>
            </a:extLst>
          </p:cNvPr>
          <p:cNvSpPr txBox="1"/>
          <p:nvPr/>
        </p:nvSpPr>
        <p:spPr>
          <a:xfrm>
            <a:off x="3022455" y="4903411"/>
            <a:ext cx="8644237" cy="1200329"/>
          </a:xfrm>
          <a:prstGeom prst="rect">
            <a:avLst/>
          </a:prstGeom>
          <a:solidFill>
            <a:schemeClr val="accent5">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400" b="1" dirty="0">
                <a:solidFill>
                  <a:srgbClr val="002060"/>
                </a:solidFill>
                <a:latin typeface="Arial" panose="020B0604020202020204" pitchFamily="34" charset="0"/>
                <a:cs typeface="Arial" panose="020B0604020202020204" pitchFamily="34" charset="0"/>
              </a:rPr>
              <a:t>T</a:t>
            </a:r>
            <a:r>
              <a:rPr lang="en-US" sz="2400" b="1" i="0" dirty="0">
                <a:solidFill>
                  <a:srgbClr val="002060"/>
                </a:solidFill>
                <a:effectLst/>
                <a:latin typeface="Arial" panose="020B0604020202020204" pitchFamily="34" charset="0"/>
                <a:cs typeface="Arial" panose="020B0604020202020204" pitchFamily="34" charset="0"/>
              </a:rPr>
              <a:t>he ability to imagine things that are beyond knowledge, and the ability to form systems in our mind of something that have not seen or experienced.</a:t>
            </a:r>
            <a:endParaRPr lang="en-US" sz="21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1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125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ppt_w</p:attrName>
                                        </p:attrNameLst>
                                      </p:cBhvr>
                                      <p:tavLst>
                                        <p:tav tm="0">
                                          <p:val>
                                            <p:fltVal val="0"/>
                                          </p:val>
                                        </p:tav>
                                        <p:tav tm="100000">
                                          <p:val>
                                            <p:strVal val="#ppt_w"/>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style.rotation</p:attrName>
                                        </p:attrNameLst>
                                      </p:cBhvr>
                                      <p:tavLst>
                                        <p:tav tm="0">
                                          <p:val>
                                            <p:fltVal val="90"/>
                                          </p:val>
                                        </p:tav>
                                        <p:tav tm="100000">
                                          <p:val>
                                            <p:fltVal val="0"/>
                                          </p:val>
                                        </p:tav>
                                      </p:tavLst>
                                    </p:anim>
                                    <p:animEffect transition="in" filter="fade">
                                      <p:cBhvr>
                                        <p:cTn id="37" dur="20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2250"/>
                                        <p:tgtEl>
                                          <p:spTgt spid="1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3000" fill="hold"/>
                                        <p:tgtEl>
                                          <p:spTgt spid="14"/>
                                        </p:tgtEl>
                                        <p:attrNameLst>
                                          <p:attrName>ppt_w</p:attrName>
                                        </p:attrNameLst>
                                      </p:cBhvr>
                                      <p:tavLst>
                                        <p:tav tm="0">
                                          <p:val>
                                            <p:fltVal val="0"/>
                                          </p:val>
                                        </p:tav>
                                        <p:tav tm="100000">
                                          <p:val>
                                            <p:strVal val="#ppt_w"/>
                                          </p:val>
                                        </p:tav>
                                      </p:tavLst>
                                    </p:anim>
                                    <p:anim calcmode="lin" valueType="num">
                                      <p:cBhvr>
                                        <p:cTn id="44" dur="3000" fill="hold"/>
                                        <p:tgtEl>
                                          <p:spTgt spid="14"/>
                                        </p:tgtEl>
                                        <p:attrNameLst>
                                          <p:attrName>ppt_h</p:attrName>
                                        </p:attrNameLst>
                                      </p:cBhvr>
                                      <p:tavLst>
                                        <p:tav tm="0">
                                          <p:val>
                                            <p:fltVal val="0"/>
                                          </p:val>
                                        </p:tav>
                                        <p:tav tm="100000">
                                          <p:val>
                                            <p:strVal val="#ppt_h"/>
                                          </p:val>
                                        </p:tav>
                                      </p:tavLst>
                                    </p:anim>
                                    <p:anim calcmode="lin" valueType="num">
                                      <p:cBhvr>
                                        <p:cTn id="45" dur="3000" fill="hold"/>
                                        <p:tgtEl>
                                          <p:spTgt spid="14"/>
                                        </p:tgtEl>
                                        <p:attrNameLst>
                                          <p:attrName>style.rotation</p:attrName>
                                        </p:attrNameLst>
                                      </p:cBhvr>
                                      <p:tavLst>
                                        <p:tav tm="0">
                                          <p:val>
                                            <p:fltVal val="90"/>
                                          </p:val>
                                        </p:tav>
                                        <p:tav tm="100000">
                                          <p:val>
                                            <p:fltVal val="0"/>
                                          </p:val>
                                        </p:tav>
                                      </p:tavLst>
                                    </p:anim>
                                    <p:animEffect transition="in" filter="fade">
                                      <p:cBhvr>
                                        <p:cTn id="46" dur="30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3500"/>
                                        <p:tgtEl>
                                          <p:spTgt spid="12"/>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4000" fill="hold"/>
                                        <p:tgtEl>
                                          <p:spTgt spid="15"/>
                                        </p:tgtEl>
                                        <p:attrNameLst>
                                          <p:attrName>ppt_w</p:attrName>
                                        </p:attrNameLst>
                                      </p:cBhvr>
                                      <p:tavLst>
                                        <p:tav tm="0">
                                          <p:val>
                                            <p:fltVal val="0"/>
                                          </p:val>
                                        </p:tav>
                                        <p:tav tm="100000">
                                          <p:val>
                                            <p:strVal val="#ppt_w"/>
                                          </p:val>
                                        </p:tav>
                                      </p:tavLst>
                                    </p:anim>
                                    <p:anim calcmode="lin" valueType="num">
                                      <p:cBhvr>
                                        <p:cTn id="53" dur="4000" fill="hold"/>
                                        <p:tgtEl>
                                          <p:spTgt spid="15"/>
                                        </p:tgtEl>
                                        <p:attrNameLst>
                                          <p:attrName>ppt_h</p:attrName>
                                        </p:attrNameLst>
                                      </p:cBhvr>
                                      <p:tavLst>
                                        <p:tav tm="0">
                                          <p:val>
                                            <p:fltVal val="0"/>
                                          </p:val>
                                        </p:tav>
                                        <p:tav tm="100000">
                                          <p:val>
                                            <p:strVal val="#ppt_h"/>
                                          </p:val>
                                        </p:tav>
                                      </p:tavLst>
                                    </p:anim>
                                    <p:anim calcmode="lin" valueType="num">
                                      <p:cBhvr>
                                        <p:cTn id="54" dur="4000" fill="hold"/>
                                        <p:tgtEl>
                                          <p:spTgt spid="15"/>
                                        </p:tgtEl>
                                        <p:attrNameLst>
                                          <p:attrName>style.rotation</p:attrName>
                                        </p:attrNameLst>
                                      </p:cBhvr>
                                      <p:tavLst>
                                        <p:tav tm="0">
                                          <p:val>
                                            <p:fltVal val="90"/>
                                          </p:val>
                                        </p:tav>
                                        <p:tav tm="100000">
                                          <p:val>
                                            <p:fltVal val="0"/>
                                          </p:val>
                                        </p:tav>
                                      </p:tavLst>
                                    </p:anim>
                                    <p:animEffect transition="in" filter="fade">
                                      <p:cBhvr>
                                        <p:cTn id="55" dur="4000"/>
                                        <p:tgtEl>
                                          <p:spTgt spid="15"/>
                                        </p:tgtEl>
                                      </p:cBhvr>
                                    </p:animEffect>
                                  </p:childTnLst>
                                </p:cTn>
                              </p:par>
                              <p:par>
                                <p:cTn id="56" presetID="2" presetClass="entr" presetSubtype="4"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11</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C7D0F3A3-7690-5BC9-459C-4793A2D1CA70}"/>
              </a:ext>
            </a:extLst>
          </p:cNvPr>
          <p:cNvSpPr txBox="1"/>
          <p:nvPr/>
        </p:nvSpPr>
        <p:spPr>
          <a:xfrm>
            <a:off x="2381436" y="1294296"/>
            <a:ext cx="7912882" cy="1077218"/>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3200" b="1" i="1" dirty="0">
                <a:solidFill>
                  <a:srgbClr val="002060"/>
                </a:solidFill>
                <a:effectLst/>
                <a:latin typeface="Arial" panose="020B0604020202020204" pitchFamily="34" charset="0"/>
                <a:cs typeface="Arial" panose="020B0604020202020204" pitchFamily="34" charset="0"/>
              </a:rPr>
              <a:t>Re</a:t>
            </a:r>
            <a:r>
              <a:rPr lang="en-US" sz="3200" b="1" i="0" dirty="0">
                <a:solidFill>
                  <a:srgbClr val="002060"/>
                </a:solidFill>
                <a:effectLst/>
                <a:latin typeface="Arial" panose="020B0604020202020204" pitchFamily="34" charset="0"/>
                <a:cs typeface="Arial" panose="020B0604020202020204" pitchFamily="34" charset="0"/>
              </a:rPr>
              <a:t>-Imagineering Higher Education (Keystones)</a:t>
            </a:r>
            <a:endParaRPr lang="en-US" sz="3200" dirty="0"/>
          </a:p>
        </p:txBody>
      </p:sp>
      <p:sp>
        <p:nvSpPr>
          <p:cNvPr id="10" name="TextBox 9">
            <a:extLst>
              <a:ext uri="{FF2B5EF4-FFF2-40B4-BE49-F238E27FC236}">
                <a16:creationId xmlns:a16="http://schemas.microsoft.com/office/drawing/2014/main" xmlns="" id="{DBD0379D-87F1-A202-B613-EAF4FB8064B4}"/>
              </a:ext>
            </a:extLst>
          </p:cNvPr>
          <p:cNvSpPr txBox="1"/>
          <p:nvPr/>
        </p:nvSpPr>
        <p:spPr>
          <a:xfrm>
            <a:off x="2645546" y="2658306"/>
            <a:ext cx="8815525" cy="707886"/>
          </a:xfrm>
          <a:prstGeom prst="rect">
            <a:avLst/>
          </a:prstGeom>
          <a:noFill/>
          <a:ln>
            <a:solidFill>
              <a:schemeClr val="accent1"/>
            </a:solidFill>
          </a:ln>
        </p:spPr>
        <p:txBody>
          <a:bodyPr wrap="square">
            <a:spAutoFit/>
          </a:bodyPr>
          <a:lstStyle/>
          <a:p>
            <a:pPr algn="just"/>
            <a:r>
              <a:rPr lang="en-US" sz="2000" b="1" i="0" dirty="0">
                <a:solidFill>
                  <a:srgbClr val="002060"/>
                </a:solidFill>
                <a:effectLst/>
                <a:latin typeface="Arial" panose="020B0604020202020204" pitchFamily="34" charset="0"/>
                <a:cs typeface="Arial" panose="020B0604020202020204" pitchFamily="34" charset="0"/>
              </a:rPr>
              <a:t>Combine the best practices of education to create engaging and immersive learning experiences.</a:t>
            </a:r>
            <a:endParaRPr lang="en-US" sz="20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94965A56-C2EC-BBB2-872F-84E10C982BBF}"/>
              </a:ext>
            </a:extLst>
          </p:cNvPr>
          <p:cNvSpPr txBox="1"/>
          <p:nvPr/>
        </p:nvSpPr>
        <p:spPr>
          <a:xfrm>
            <a:off x="2645545" y="3609697"/>
            <a:ext cx="8815525" cy="707886"/>
          </a:xfrm>
          <a:prstGeom prst="rect">
            <a:avLst/>
          </a:prstGeom>
          <a:noFill/>
          <a:ln>
            <a:solidFill>
              <a:schemeClr val="accent1"/>
            </a:solidFill>
          </a:ln>
        </p:spPr>
        <p:txBody>
          <a:bodyPr wrap="square">
            <a:spAutoFit/>
          </a:bodyPr>
          <a:lstStyle/>
          <a:p>
            <a:pPr algn="just"/>
            <a:r>
              <a:rPr lang="en-US" sz="2000" b="1" i="0" dirty="0">
                <a:solidFill>
                  <a:srgbClr val="002060"/>
                </a:solidFill>
                <a:effectLst/>
                <a:latin typeface="Arial" panose="020B0604020202020204" pitchFamily="34" charset="0"/>
                <a:cs typeface="Arial" panose="020B0604020202020204" pitchFamily="34" charset="0"/>
              </a:rPr>
              <a:t>Combine creativity with technical know-how that results in innovative ideas that can transform our educational institutions.</a:t>
            </a:r>
            <a:endParaRPr lang="en-US" sz="20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9AFD063F-341F-5E00-56A1-DCC6E4E7737F}"/>
              </a:ext>
            </a:extLst>
          </p:cNvPr>
          <p:cNvSpPr txBox="1"/>
          <p:nvPr/>
        </p:nvSpPr>
        <p:spPr>
          <a:xfrm>
            <a:off x="2645545" y="4561088"/>
            <a:ext cx="8815525" cy="1323439"/>
          </a:xfrm>
          <a:prstGeom prst="rect">
            <a:avLst/>
          </a:prstGeom>
          <a:noFill/>
          <a:ln>
            <a:solidFill>
              <a:schemeClr val="accent1"/>
            </a:solidFill>
          </a:ln>
        </p:spPr>
        <p:txBody>
          <a:bodyPr wrap="square">
            <a:spAutoFit/>
          </a:bodyPr>
          <a:lstStyle/>
          <a:p>
            <a:pPr algn="just"/>
            <a:r>
              <a:rPr lang="en-US" sz="2000" b="1" i="0" dirty="0">
                <a:solidFill>
                  <a:srgbClr val="002060"/>
                </a:solidFill>
                <a:effectLst/>
                <a:latin typeface="Arial" panose="020B0604020202020204" pitchFamily="34" charset="0"/>
                <a:cs typeface="Arial" panose="020B0604020202020204" pitchFamily="34" charset="0"/>
              </a:rPr>
              <a:t>Although higher education systems are in a constant state of change, they are difficult for the public and private sectors to reform. And for increasing higher education efficiency; establishing mechanisms to coordinate the development of higher education systems is a must.</a:t>
            </a:r>
            <a:endParaRPr lang="en-US" sz="2000" b="1" dirty="0">
              <a:solidFill>
                <a:srgbClr val="002060"/>
              </a:solidFill>
              <a:latin typeface="Arial" panose="020B0604020202020204" pitchFamily="34" charset="0"/>
              <a:cs typeface="Arial" panose="020B0604020202020204" pitchFamily="34" charset="0"/>
            </a:endParaRPr>
          </a:p>
        </p:txBody>
      </p:sp>
      <p:pic>
        <p:nvPicPr>
          <p:cNvPr id="1026" name="Picture 2" descr="What are Keystone Habits? | Circle Thrice">
            <a:extLst>
              <a:ext uri="{FF2B5EF4-FFF2-40B4-BE49-F238E27FC236}">
                <a16:creationId xmlns:a16="http://schemas.microsoft.com/office/drawing/2014/main" xmlns="" id="{ED2E5E26-B19D-3B2E-5735-E09B117F1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6" y="2686514"/>
            <a:ext cx="2554251" cy="255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4500" fill="hold"/>
                                        <p:tgtEl>
                                          <p:spTgt spid="1026"/>
                                        </p:tgtEl>
                                        <p:attrNameLst>
                                          <p:attrName>ppt_w</p:attrName>
                                        </p:attrNameLst>
                                      </p:cBhvr>
                                      <p:tavLst>
                                        <p:tav tm="0">
                                          <p:val>
                                            <p:fltVal val="0"/>
                                          </p:val>
                                        </p:tav>
                                        <p:tav tm="100000">
                                          <p:val>
                                            <p:strVal val="#ppt_w"/>
                                          </p:val>
                                        </p:tav>
                                      </p:tavLst>
                                    </p:anim>
                                    <p:anim calcmode="lin" valueType="num">
                                      <p:cBhvr>
                                        <p:cTn id="38" dur="4500" fill="hold"/>
                                        <p:tgtEl>
                                          <p:spTgt spid="1026"/>
                                        </p:tgtEl>
                                        <p:attrNameLst>
                                          <p:attrName>ppt_h</p:attrName>
                                        </p:attrNameLst>
                                      </p:cBhvr>
                                      <p:tavLst>
                                        <p:tav tm="0">
                                          <p:val>
                                            <p:fltVal val="0"/>
                                          </p:val>
                                        </p:tav>
                                        <p:tav tm="100000">
                                          <p:val>
                                            <p:strVal val="#ppt_h"/>
                                          </p:val>
                                        </p:tav>
                                      </p:tavLst>
                                    </p:anim>
                                    <p:anim calcmode="lin" valueType="num">
                                      <p:cBhvr>
                                        <p:cTn id="39" dur="4500" fill="hold"/>
                                        <p:tgtEl>
                                          <p:spTgt spid="1026"/>
                                        </p:tgtEl>
                                        <p:attrNameLst>
                                          <p:attrName>style.rotation</p:attrName>
                                        </p:attrNameLst>
                                      </p:cBhvr>
                                      <p:tavLst>
                                        <p:tav tm="0">
                                          <p:val>
                                            <p:fltVal val="90"/>
                                          </p:val>
                                        </p:tav>
                                        <p:tav tm="100000">
                                          <p:val>
                                            <p:fltVal val="0"/>
                                          </p:val>
                                        </p:tav>
                                      </p:tavLst>
                                    </p:anim>
                                    <p:animEffect transition="in" filter="fade">
                                      <p:cBhvr>
                                        <p:cTn id="40" dur="4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12</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120B9680-E8AF-262D-9E86-25DFCBFF04C1}"/>
              </a:ext>
            </a:extLst>
          </p:cNvPr>
          <p:cNvSpPr txBox="1"/>
          <p:nvPr/>
        </p:nvSpPr>
        <p:spPr>
          <a:xfrm>
            <a:off x="577050" y="2023634"/>
            <a:ext cx="10562658" cy="1692771"/>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b="1" i="0" dirty="0">
                <a:solidFill>
                  <a:srgbClr val="002060"/>
                </a:solidFill>
                <a:effectLst/>
                <a:latin typeface="Arial" panose="020B0604020202020204" pitchFamily="34" charset="0"/>
                <a:cs typeface="Arial" panose="020B0604020202020204" pitchFamily="34" charset="0"/>
              </a:rPr>
              <a:t>Higher education </a:t>
            </a:r>
            <a:r>
              <a:rPr lang="en-US" b="1" i="0" strike="noStrike" dirty="0">
                <a:solidFill>
                  <a:srgbClr val="002060"/>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creates lifelong </a:t>
            </a:r>
            <a:r>
              <a:rPr lang="en-US" sz="2000" b="1" i="0" strike="noStrike" dirty="0">
                <a:solidFill>
                  <a:srgbClr val="002060"/>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opportunities</a:t>
            </a:r>
            <a:r>
              <a:rPr lang="en-US" b="1" i="0" dirty="0">
                <a:solidFill>
                  <a:srgbClr val="002060"/>
                </a:solidFill>
                <a:effectLst/>
                <a:latin typeface="Arial" panose="020B0604020202020204" pitchFamily="34" charset="0"/>
                <a:cs typeface="Arial" panose="020B0604020202020204" pitchFamily="34" charset="0"/>
              </a:rPr>
              <a:t> that promote economic success, political participation, and other benefits.</a:t>
            </a:r>
          </a:p>
          <a:p>
            <a:pPr algn="just"/>
            <a:endParaRPr lang="en-US" b="1" i="0" dirty="0">
              <a:solidFill>
                <a:srgbClr val="002060"/>
              </a:solidFill>
              <a:effectLst/>
              <a:latin typeface="Arial" panose="020B0604020202020204" pitchFamily="34" charset="0"/>
              <a:cs typeface="Arial" panose="020B0604020202020204" pitchFamily="34" charset="0"/>
            </a:endParaRPr>
          </a:p>
          <a:p>
            <a:pPr algn="just"/>
            <a:r>
              <a:rPr lang="en-US" sz="1600" b="1" i="0" dirty="0">
                <a:solidFill>
                  <a:srgbClr val="002060"/>
                </a:solidFill>
                <a:effectLst/>
                <a:latin typeface="Arial" panose="020B0604020202020204" pitchFamily="34" charset="0"/>
              </a:rPr>
              <a:t>Source: Mejía-Manzano, L. A., </a:t>
            </a:r>
            <a:r>
              <a:rPr lang="en-US" sz="1600" b="1" i="0" dirty="0" err="1">
                <a:solidFill>
                  <a:srgbClr val="002060"/>
                </a:solidFill>
                <a:effectLst/>
                <a:latin typeface="Arial" panose="020B0604020202020204" pitchFamily="34" charset="0"/>
              </a:rPr>
              <a:t>Sirkis</a:t>
            </a:r>
            <a:r>
              <a:rPr lang="en-US" sz="1600" b="1" i="0" dirty="0">
                <a:solidFill>
                  <a:srgbClr val="002060"/>
                </a:solidFill>
                <a:effectLst/>
                <a:latin typeface="Arial" panose="020B0604020202020204" pitchFamily="34" charset="0"/>
              </a:rPr>
              <a:t>, G., Rojas, J. C., Gallardo, K., Vázquez-Villegas, P., Camacho-</a:t>
            </a:r>
            <a:r>
              <a:rPr lang="en-US" sz="1600" b="1" i="0" dirty="0" err="1">
                <a:solidFill>
                  <a:srgbClr val="002060"/>
                </a:solidFill>
                <a:effectLst/>
                <a:latin typeface="Arial" panose="020B0604020202020204" pitchFamily="34" charset="0"/>
              </a:rPr>
              <a:t>Zuñiga</a:t>
            </a:r>
            <a:r>
              <a:rPr lang="en-US" sz="1600" b="1" i="0" dirty="0">
                <a:solidFill>
                  <a:srgbClr val="002060"/>
                </a:solidFill>
                <a:effectLst/>
                <a:latin typeface="Arial" panose="020B0604020202020204" pitchFamily="34" charset="0"/>
              </a:rPr>
              <a:t>, C., ... &amp; </a:t>
            </a:r>
            <a:r>
              <a:rPr lang="en-US" sz="1600" b="1" i="0" dirty="0" err="1">
                <a:solidFill>
                  <a:srgbClr val="002060"/>
                </a:solidFill>
                <a:effectLst/>
                <a:latin typeface="Arial" panose="020B0604020202020204" pitchFamily="34" charset="0"/>
              </a:rPr>
              <a:t>Caratozzolo</a:t>
            </a:r>
            <a:r>
              <a:rPr lang="en-US" sz="1600" b="1" i="0" dirty="0">
                <a:solidFill>
                  <a:srgbClr val="002060"/>
                </a:solidFill>
                <a:effectLst/>
                <a:latin typeface="Arial" panose="020B0604020202020204" pitchFamily="34" charset="0"/>
              </a:rPr>
              <a:t>, P. (2022). Embracing Thinking Diversity in Higher Education to Achieve a Lifelong Learning Culture. </a:t>
            </a:r>
            <a:r>
              <a:rPr lang="en-US" sz="1600" b="1" i="1" dirty="0">
                <a:solidFill>
                  <a:srgbClr val="002060"/>
                </a:solidFill>
                <a:effectLst/>
                <a:latin typeface="Arial" panose="020B0604020202020204" pitchFamily="34" charset="0"/>
              </a:rPr>
              <a:t>Education Sciences</a:t>
            </a:r>
            <a:r>
              <a:rPr lang="en-US" sz="1600" b="1" i="0" dirty="0">
                <a:solidFill>
                  <a:srgbClr val="002060"/>
                </a:solidFill>
                <a:effectLst/>
                <a:latin typeface="Arial" panose="020B0604020202020204" pitchFamily="34" charset="0"/>
              </a:rPr>
              <a:t>, </a:t>
            </a:r>
            <a:r>
              <a:rPr lang="en-US" sz="1600" b="1" i="1" dirty="0">
                <a:solidFill>
                  <a:srgbClr val="002060"/>
                </a:solidFill>
                <a:effectLst/>
                <a:latin typeface="Arial" panose="020B0604020202020204" pitchFamily="34" charset="0"/>
              </a:rPr>
              <a:t>12</a:t>
            </a:r>
            <a:r>
              <a:rPr lang="en-US" sz="1600" b="1" i="0" dirty="0">
                <a:solidFill>
                  <a:srgbClr val="002060"/>
                </a:solidFill>
                <a:effectLst/>
                <a:latin typeface="Arial" panose="020B0604020202020204" pitchFamily="34" charset="0"/>
              </a:rPr>
              <a:t>(12), 913.</a:t>
            </a:r>
            <a:endParaRPr lang="en-US"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116F6011-9108-37E2-CEB3-66D52ED8E687}"/>
              </a:ext>
            </a:extLst>
          </p:cNvPr>
          <p:cNvSpPr txBox="1"/>
          <p:nvPr/>
        </p:nvSpPr>
        <p:spPr>
          <a:xfrm>
            <a:off x="2041496" y="1241220"/>
            <a:ext cx="8742284" cy="58477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3200" b="1" i="1" dirty="0">
                <a:solidFill>
                  <a:srgbClr val="002060"/>
                </a:solidFill>
                <a:effectLst/>
                <a:latin typeface="Arial" panose="020B0604020202020204" pitchFamily="34" charset="0"/>
                <a:cs typeface="Arial" panose="020B0604020202020204" pitchFamily="34" charset="0"/>
              </a:rPr>
              <a:t>Re</a:t>
            </a:r>
            <a:r>
              <a:rPr lang="en-US" sz="3200" b="1" i="0" dirty="0">
                <a:solidFill>
                  <a:srgbClr val="002060"/>
                </a:solidFill>
                <a:effectLst/>
                <a:latin typeface="Arial" panose="020B0604020202020204" pitchFamily="34" charset="0"/>
                <a:cs typeface="Arial" panose="020B0604020202020204" pitchFamily="34" charset="0"/>
              </a:rPr>
              <a:t>-Imagineering Higher Education (Facts)</a:t>
            </a:r>
            <a:endParaRPr lang="en-US" sz="3200" dirty="0"/>
          </a:p>
        </p:txBody>
      </p:sp>
      <p:sp>
        <p:nvSpPr>
          <p:cNvPr id="10" name="TextBox 9">
            <a:extLst>
              <a:ext uri="{FF2B5EF4-FFF2-40B4-BE49-F238E27FC236}">
                <a16:creationId xmlns:a16="http://schemas.microsoft.com/office/drawing/2014/main" xmlns="" id="{C4A70D8B-9A90-74CA-CC34-6A5C750960A0}"/>
              </a:ext>
            </a:extLst>
          </p:cNvPr>
          <p:cNvSpPr txBox="1"/>
          <p:nvPr/>
        </p:nvSpPr>
        <p:spPr>
          <a:xfrm>
            <a:off x="577050" y="3858632"/>
            <a:ext cx="10562658" cy="2557110"/>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50000"/>
              </a:lnSpc>
            </a:pPr>
            <a:r>
              <a:rPr lang="en-US" sz="1900" b="1" i="0" dirty="0">
                <a:solidFill>
                  <a:srgbClr val="002060"/>
                </a:solidFill>
                <a:effectLst/>
                <a:latin typeface="Arial" panose="020B0604020202020204" pitchFamily="34" charset="0"/>
                <a:cs typeface="Arial" panose="020B0604020202020204" pitchFamily="34" charset="0"/>
              </a:rPr>
              <a:t>Attention must be drawn:</a:t>
            </a:r>
          </a:p>
          <a:p>
            <a:pPr marL="342900" indent="-342900" algn="just">
              <a:lnSpc>
                <a:spcPct val="150000"/>
              </a:lnSpc>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To t</a:t>
            </a:r>
            <a:r>
              <a:rPr lang="en-US" b="1" i="0" dirty="0">
                <a:solidFill>
                  <a:srgbClr val="002060"/>
                </a:solidFill>
                <a:effectLst/>
                <a:latin typeface="Arial" panose="020B0604020202020204" pitchFamily="34" charset="0"/>
                <a:cs typeface="Arial" panose="020B0604020202020204" pitchFamily="34" charset="0"/>
              </a:rPr>
              <a:t>he need for effective policy structures to manage higher education,</a:t>
            </a:r>
          </a:p>
          <a:p>
            <a:pPr marL="342900" indent="-342900" algn="just">
              <a:lnSpc>
                <a:spcPct val="150000"/>
              </a:lnSpc>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T</a:t>
            </a:r>
            <a:r>
              <a:rPr lang="en-US" b="1" i="0" dirty="0">
                <a:solidFill>
                  <a:srgbClr val="002060"/>
                </a:solidFill>
                <a:effectLst/>
                <a:latin typeface="Arial" panose="020B0604020202020204" pitchFamily="34" charset="0"/>
                <a:cs typeface="Arial" panose="020B0604020202020204" pitchFamily="34" charset="0"/>
              </a:rPr>
              <a:t>o link the costs of reforms to benefits such as increased opportunity, </a:t>
            </a:r>
          </a:p>
          <a:p>
            <a:pPr marL="342900" indent="-342900" algn="just">
              <a:lnSpc>
                <a:spcPct val="150000"/>
              </a:lnSpc>
              <a:buFont typeface="Wingdings" panose="05000000000000000000" pitchFamily="2" charset="2"/>
              <a:buChar char="ü"/>
            </a:pPr>
            <a:r>
              <a:rPr lang="en-US" b="1" dirty="0">
                <a:solidFill>
                  <a:srgbClr val="002060"/>
                </a:solidFill>
                <a:latin typeface="Arial" panose="020B0604020202020204" pitchFamily="34" charset="0"/>
                <a:cs typeface="Arial" panose="020B0604020202020204" pitchFamily="34" charset="0"/>
              </a:rPr>
              <a:t>T</a:t>
            </a:r>
            <a:r>
              <a:rPr lang="en-US" b="1" i="0" dirty="0">
                <a:solidFill>
                  <a:srgbClr val="002060"/>
                </a:solidFill>
                <a:effectLst/>
                <a:latin typeface="Arial" panose="020B0604020202020204" pitchFamily="34" charset="0"/>
                <a:cs typeface="Arial" panose="020B0604020202020204" pitchFamily="34" charset="0"/>
              </a:rPr>
              <a:t>o take account of the institutional constraints to change as well as to carefully articulate educational reforms with other public policies that influence the performance of the higher education systems.</a:t>
            </a:r>
            <a:endParaRPr lang="en-US" b="1" dirty="0">
              <a:solidFill>
                <a:srgbClr val="002060"/>
              </a:solidFill>
              <a:latin typeface="Arial" panose="020B0604020202020204" pitchFamily="34" charset="0"/>
              <a:cs typeface="Arial" panose="020B0604020202020204" pitchFamily="34" charset="0"/>
            </a:endParaRPr>
          </a:p>
        </p:txBody>
      </p:sp>
      <p:pic>
        <p:nvPicPr>
          <p:cNvPr id="30722" name="Picture 2" descr="Facts - Environmental Management Facts">
            <a:extLst>
              <a:ext uri="{FF2B5EF4-FFF2-40B4-BE49-F238E27FC236}">
                <a16:creationId xmlns:a16="http://schemas.microsoft.com/office/drawing/2014/main" xmlns="" id="{6D550905-D4FC-C2A1-91B4-02ED6EEF66F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926903">
            <a:off x="10378614" y="3212719"/>
            <a:ext cx="1736280" cy="137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7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000" fill="hold"/>
                                        <p:tgtEl>
                                          <p:spTgt spid="8"/>
                                        </p:tgtEl>
                                        <p:attrNameLst>
                                          <p:attrName>ppt_w</p:attrName>
                                        </p:attrNameLst>
                                      </p:cBhvr>
                                      <p:tavLst>
                                        <p:tav tm="0">
                                          <p:val>
                                            <p:fltVal val="0"/>
                                          </p:val>
                                        </p:tav>
                                        <p:tav tm="100000">
                                          <p:val>
                                            <p:strVal val="#ppt_w"/>
                                          </p:val>
                                        </p:tav>
                                      </p:tavLst>
                                    </p:anim>
                                    <p:anim calcmode="lin" valueType="num">
                                      <p:cBhvr>
                                        <p:cTn id="32" dur="3000" fill="hold"/>
                                        <p:tgtEl>
                                          <p:spTgt spid="8"/>
                                        </p:tgtEl>
                                        <p:attrNameLst>
                                          <p:attrName>ppt_h</p:attrName>
                                        </p:attrNameLst>
                                      </p:cBhvr>
                                      <p:tavLst>
                                        <p:tav tm="0">
                                          <p:val>
                                            <p:fltVal val="0"/>
                                          </p:val>
                                        </p:tav>
                                        <p:tav tm="100000">
                                          <p:val>
                                            <p:strVal val="#ppt_h"/>
                                          </p:val>
                                        </p:tav>
                                      </p:tavLst>
                                    </p:anim>
                                    <p:anim calcmode="lin" valueType="num">
                                      <p:cBhvr>
                                        <p:cTn id="33" dur="3000" fill="hold"/>
                                        <p:tgtEl>
                                          <p:spTgt spid="8"/>
                                        </p:tgtEl>
                                        <p:attrNameLst>
                                          <p:attrName>style.rotation</p:attrName>
                                        </p:attrNameLst>
                                      </p:cBhvr>
                                      <p:tavLst>
                                        <p:tav tm="0">
                                          <p:val>
                                            <p:fltVal val="90"/>
                                          </p:val>
                                        </p:tav>
                                        <p:tav tm="100000">
                                          <p:val>
                                            <p:fltVal val="0"/>
                                          </p:val>
                                        </p:tav>
                                      </p:tavLst>
                                    </p:anim>
                                    <p:animEffect transition="in" filter="fade">
                                      <p:cBhvr>
                                        <p:cTn id="34"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13</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15A99824-8F01-D7BE-8DB7-6CFAF6A66DF7}"/>
              </a:ext>
            </a:extLst>
          </p:cNvPr>
          <p:cNvSpPr txBox="1"/>
          <p:nvPr/>
        </p:nvSpPr>
        <p:spPr>
          <a:xfrm>
            <a:off x="577506" y="1464767"/>
            <a:ext cx="10945709" cy="95410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800" b="1" i="1" dirty="0">
                <a:solidFill>
                  <a:srgbClr val="002060"/>
                </a:solidFill>
                <a:effectLst/>
                <a:latin typeface="Arial" panose="020B0604020202020204" pitchFamily="34" charset="0"/>
                <a:cs typeface="Arial" panose="020B0604020202020204" pitchFamily="34" charset="0"/>
              </a:rPr>
              <a:t>Re</a:t>
            </a:r>
            <a:r>
              <a:rPr lang="en-US" sz="2800" b="1" i="0" dirty="0">
                <a:solidFill>
                  <a:srgbClr val="002060"/>
                </a:solidFill>
                <a:effectLst/>
                <a:latin typeface="Arial" panose="020B0604020202020204" pitchFamily="34" charset="0"/>
                <a:cs typeface="Arial" panose="020B0604020202020204" pitchFamily="34" charset="0"/>
              </a:rPr>
              <a:t>-Imagineering Higher Education</a:t>
            </a:r>
          </a:p>
          <a:p>
            <a:pPr algn="ctr"/>
            <a:r>
              <a:rPr lang="en-US" sz="2800" b="1" i="0" dirty="0">
                <a:solidFill>
                  <a:srgbClr val="002060"/>
                </a:solidFill>
                <a:effectLst/>
                <a:latin typeface="Arial" panose="020B0604020202020204" pitchFamily="34" charset="0"/>
                <a:cs typeface="Arial" panose="020B0604020202020204" pitchFamily="34" charset="0"/>
              </a:rPr>
              <a:t>(Possibilities)</a:t>
            </a:r>
            <a:endParaRPr lang="en-US" sz="2800" dirty="0"/>
          </a:p>
        </p:txBody>
      </p:sp>
      <p:pic>
        <p:nvPicPr>
          <p:cNvPr id="8" name="Picture 7">
            <a:extLst>
              <a:ext uri="{FF2B5EF4-FFF2-40B4-BE49-F238E27FC236}">
                <a16:creationId xmlns:a16="http://schemas.microsoft.com/office/drawing/2014/main" xmlns="" id="{61B56E67-BA0D-6799-3D86-AD0137519D5F}"/>
              </a:ext>
            </a:extLst>
          </p:cNvPr>
          <p:cNvPicPr>
            <a:picLocks noChangeAspect="1"/>
          </p:cNvPicPr>
          <p:nvPr/>
        </p:nvPicPr>
        <p:blipFill>
          <a:blip r:embed="rId6"/>
          <a:stretch>
            <a:fillRect/>
          </a:stretch>
        </p:blipFill>
        <p:spPr>
          <a:xfrm>
            <a:off x="577506" y="3022397"/>
            <a:ext cx="10945709" cy="2867487"/>
          </a:xfrm>
          <a:prstGeom prst="rect">
            <a:avLst/>
          </a:prstGeom>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22080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par>
                                <p:cTn id="35" presetID="14"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14</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448B4525-D150-A04E-1FD9-1A97FA7DBB5A}"/>
              </a:ext>
            </a:extLst>
          </p:cNvPr>
          <p:cNvSpPr txBox="1"/>
          <p:nvPr/>
        </p:nvSpPr>
        <p:spPr>
          <a:xfrm>
            <a:off x="2452663" y="1300566"/>
            <a:ext cx="7919950" cy="46166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i="1" dirty="0">
                <a:solidFill>
                  <a:srgbClr val="002060"/>
                </a:solidFill>
                <a:effectLst/>
                <a:latin typeface="Arial" panose="020B0604020202020204" pitchFamily="34" charset="0"/>
                <a:cs typeface="Arial" panose="020B0604020202020204" pitchFamily="34" charset="0"/>
              </a:rPr>
              <a:t>Re</a:t>
            </a:r>
            <a:r>
              <a:rPr lang="en-US" sz="2400" b="1" i="0" dirty="0">
                <a:solidFill>
                  <a:srgbClr val="002060"/>
                </a:solidFill>
                <a:effectLst/>
                <a:latin typeface="Arial" panose="020B0604020202020204" pitchFamily="34" charset="0"/>
                <a:cs typeface="Arial" panose="020B0604020202020204" pitchFamily="34" charset="0"/>
              </a:rPr>
              <a:t>-Imagineering Higher Education (Possibilities)</a:t>
            </a:r>
            <a:endParaRPr lang="en-US" sz="2400" dirty="0"/>
          </a:p>
        </p:txBody>
      </p:sp>
      <p:pic>
        <p:nvPicPr>
          <p:cNvPr id="7" name="Picture 2" descr="What is Possibility - Global Centre of Possibility">
            <a:extLst>
              <a:ext uri="{FF2B5EF4-FFF2-40B4-BE49-F238E27FC236}">
                <a16:creationId xmlns:a16="http://schemas.microsoft.com/office/drawing/2014/main" xmlns="" id="{203B4E79-89E3-4208-2E68-29AE77FCFA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805" y="1926454"/>
            <a:ext cx="5305147" cy="4651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8">
            <a:extLst>
              <a:ext uri="{FF2B5EF4-FFF2-40B4-BE49-F238E27FC236}">
                <a16:creationId xmlns:a16="http://schemas.microsoft.com/office/drawing/2014/main" xmlns="" id="{D619C9B4-ADB1-E720-92B3-DE4001AC43A9}"/>
              </a:ext>
            </a:extLst>
          </p:cNvPr>
          <p:cNvGraphicFramePr>
            <a:graphicFrameLocks noGrp="1"/>
          </p:cNvGraphicFramePr>
          <p:nvPr>
            <p:extLst>
              <p:ext uri="{D42A27DB-BD31-4B8C-83A1-F6EECF244321}">
                <p14:modId xmlns:p14="http://schemas.microsoft.com/office/powerpoint/2010/main" val="4215363316"/>
              </p:ext>
            </p:extLst>
          </p:nvPr>
        </p:nvGraphicFramePr>
        <p:xfrm>
          <a:off x="5733496" y="3375359"/>
          <a:ext cx="6213053" cy="1737360"/>
        </p:xfrm>
        <a:graphic>
          <a:graphicData uri="http://schemas.openxmlformats.org/drawingml/2006/table">
            <a:tbl>
              <a:tblPr firstRow="1" bandRow="1">
                <a:tableStyleId>{5C22544A-7EE6-4342-B048-85BDC9FD1C3A}</a:tableStyleId>
              </a:tblPr>
              <a:tblGrid>
                <a:gridCol w="1781728">
                  <a:extLst>
                    <a:ext uri="{9D8B030D-6E8A-4147-A177-3AD203B41FA5}">
                      <a16:colId xmlns:a16="http://schemas.microsoft.com/office/drawing/2014/main" xmlns="" val="3484089511"/>
                    </a:ext>
                  </a:extLst>
                </a:gridCol>
                <a:gridCol w="4431325">
                  <a:extLst>
                    <a:ext uri="{9D8B030D-6E8A-4147-A177-3AD203B41FA5}">
                      <a16:colId xmlns:a16="http://schemas.microsoft.com/office/drawing/2014/main" xmlns="" val="4183679529"/>
                    </a:ext>
                  </a:extLst>
                </a:gridCol>
              </a:tblGrid>
              <a:tr h="584793">
                <a:tc>
                  <a:txBody>
                    <a:bodyPr/>
                    <a:lstStyle/>
                    <a:p>
                      <a:r>
                        <a:rPr lang="en-US" sz="2000" b="1" dirty="0">
                          <a:latin typeface="Arial" panose="020B0604020202020204" pitchFamily="34" charset="0"/>
                          <a:cs typeface="Arial" panose="020B0604020202020204" pitchFamily="34" charset="0"/>
                        </a:rPr>
                        <a:t>Leadership</a:t>
                      </a:r>
                    </a:p>
                  </a:txBody>
                  <a:tcPr/>
                </a:tc>
                <a:tc>
                  <a:txBody>
                    <a:bodyPr/>
                    <a:lstStyle/>
                    <a:p>
                      <a:pPr algn="just"/>
                      <a:r>
                        <a:rPr lang="en-US" sz="1800" b="1" i="0" kern="1200" dirty="0">
                          <a:solidFill>
                            <a:schemeClr val="lt1"/>
                          </a:solidFill>
                          <a:effectLst/>
                          <a:latin typeface="+mn-lt"/>
                          <a:ea typeface="+mn-ea"/>
                          <a:cs typeface="+mn-cs"/>
                        </a:rPr>
                        <a:t>Leaders of Higher Education play a significant role in creating a culture that is essential for its faculty and other employees to cultivate the habit of continuous professional development and this can happen through a culture of paradigm shift.</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70918596"/>
                  </a:ext>
                </a:extLst>
              </a:tr>
            </a:tbl>
          </a:graphicData>
        </a:graphic>
      </p:graphicFrame>
      <p:graphicFrame>
        <p:nvGraphicFramePr>
          <p:cNvPr id="9" name="Table 9">
            <a:extLst>
              <a:ext uri="{FF2B5EF4-FFF2-40B4-BE49-F238E27FC236}">
                <a16:creationId xmlns:a16="http://schemas.microsoft.com/office/drawing/2014/main" xmlns="" id="{A239D427-72EA-1895-3D1A-8815ABD0499C}"/>
              </a:ext>
            </a:extLst>
          </p:cNvPr>
          <p:cNvGraphicFramePr>
            <a:graphicFrameLocks noGrp="1"/>
          </p:cNvGraphicFramePr>
          <p:nvPr>
            <p:extLst>
              <p:ext uri="{D42A27DB-BD31-4B8C-83A1-F6EECF244321}">
                <p14:modId xmlns:p14="http://schemas.microsoft.com/office/powerpoint/2010/main" val="2728731416"/>
              </p:ext>
            </p:extLst>
          </p:nvPr>
        </p:nvGraphicFramePr>
        <p:xfrm>
          <a:off x="5733496" y="2194336"/>
          <a:ext cx="6205654" cy="370840"/>
        </p:xfrm>
        <a:graphic>
          <a:graphicData uri="http://schemas.openxmlformats.org/drawingml/2006/table">
            <a:tbl>
              <a:tblPr firstRow="1" bandRow="1">
                <a:tableStyleId>{5C22544A-7EE6-4342-B048-85BDC9FD1C3A}</a:tableStyleId>
              </a:tblPr>
              <a:tblGrid>
                <a:gridCol w="1365984">
                  <a:extLst>
                    <a:ext uri="{9D8B030D-6E8A-4147-A177-3AD203B41FA5}">
                      <a16:colId xmlns:a16="http://schemas.microsoft.com/office/drawing/2014/main" xmlns="" val="1616298369"/>
                    </a:ext>
                  </a:extLst>
                </a:gridCol>
                <a:gridCol w="2771119">
                  <a:extLst>
                    <a:ext uri="{9D8B030D-6E8A-4147-A177-3AD203B41FA5}">
                      <a16:colId xmlns:a16="http://schemas.microsoft.com/office/drawing/2014/main" xmlns="" val="790660242"/>
                    </a:ext>
                  </a:extLst>
                </a:gridCol>
                <a:gridCol w="2068551">
                  <a:extLst>
                    <a:ext uri="{9D8B030D-6E8A-4147-A177-3AD203B41FA5}">
                      <a16:colId xmlns:a16="http://schemas.microsoft.com/office/drawing/2014/main" xmlns="" val="5234571"/>
                    </a:ext>
                  </a:extLst>
                </a:gridCol>
              </a:tblGrid>
              <a:tr h="370840">
                <a:tc>
                  <a:txBody>
                    <a:bodyPr/>
                    <a:lstStyle/>
                    <a:p>
                      <a:pPr algn="ctr"/>
                      <a:r>
                        <a:rPr lang="en-US" dirty="0"/>
                        <a:t>Learn</a:t>
                      </a:r>
                    </a:p>
                  </a:txBody>
                  <a:tcPr/>
                </a:tc>
                <a:tc>
                  <a:txBody>
                    <a:bodyPr/>
                    <a:lstStyle/>
                    <a:p>
                      <a:pPr algn="ctr"/>
                      <a:r>
                        <a:rPr lang="en-US" dirty="0"/>
                        <a:t>Prototype</a:t>
                      </a:r>
                    </a:p>
                  </a:txBody>
                  <a:tcPr/>
                </a:tc>
                <a:tc>
                  <a:txBody>
                    <a:bodyPr/>
                    <a:lstStyle/>
                    <a:p>
                      <a:pPr algn="ctr"/>
                      <a:r>
                        <a:rPr lang="en-US" dirty="0"/>
                        <a:t>Test</a:t>
                      </a:r>
                    </a:p>
                  </a:txBody>
                  <a:tcPr/>
                </a:tc>
                <a:extLst>
                  <a:ext uri="{0D108BD9-81ED-4DB2-BD59-A6C34878D82A}">
                    <a16:rowId xmlns:a16="http://schemas.microsoft.com/office/drawing/2014/main" xmlns="" val="682535025"/>
                  </a:ext>
                </a:extLst>
              </a:tr>
            </a:tbl>
          </a:graphicData>
        </a:graphic>
      </p:graphicFrame>
      <p:sp>
        <p:nvSpPr>
          <p:cNvPr id="10" name="Arrow: Right 9">
            <a:extLst>
              <a:ext uri="{FF2B5EF4-FFF2-40B4-BE49-F238E27FC236}">
                <a16:creationId xmlns:a16="http://schemas.microsoft.com/office/drawing/2014/main" xmlns="" id="{786D1754-EBD2-6EB5-13E2-166EB8C14911}"/>
              </a:ext>
            </a:extLst>
          </p:cNvPr>
          <p:cNvSpPr/>
          <p:nvPr/>
        </p:nvSpPr>
        <p:spPr>
          <a:xfrm>
            <a:off x="6939171" y="2287046"/>
            <a:ext cx="887767" cy="1854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1B7FAF26-023D-0842-4C34-65E862CF3D33}"/>
              </a:ext>
            </a:extLst>
          </p:cNvPr>
          <p:cNvSpPr/>
          <p:nvPr/>
        </p:nvSpPr>
        <p:spPr>
          <a:xfrm>
            <a:off x="9659531" y="2287046"/>
            <a:ext cx="887767" cy="1854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12" name="Table 8">
            <a:extLst>
              <a:ext uri="{FF2B5EF4-FFF2-40B4-BE49-F238E27FC236}">
                <a16:creationId xmlns:a16="http://schemas.microsoft.com/office/drawing/2014/main" xmlns="" id="{7DC1E42F-44A3-B6F2-BAB4-83DB47C21956}"/>
              </a:ext>
            </a:extLst>
          </p:cNvPr>
          <p:cNvGraphicFramePr>
            <a:graphicFrameLocks noGrp="1"/>
          </p:cNvGraphicFramePr>
          <p:nvPr>
            <p:extLst>
              <p:ext uri="{D42A27DB-BD31-4B8C-83A1-F6EECF244321}">
                <p14:modId xmlns:p14="http://schemas.microsoft.com/office/powerpoint/2010/main" val="3026704844"/>
              </p:ext>
            </p:extLst>
          </p:nvPr>
        </p:nvGraphicFramePr>
        <p:xfrm>
          <a:off x="5726097" y="5167630"/>
          <a:ext cx="6213053" cy="1188720"/>
        </p:xfrm>
        <a:graphic>
          <a:graphicData uri="http://schemas.openxmlformats.org/drawingml/2006/table">
            <a:tbl>
              <a:tblPr firstRow="1" bandRow="1">
                <a:tableStyleId>{5C22544A-7EE6-4342-B048-85BDC9FD1C3A}</a:tableStyleId>
              </a:tblPr>
              <a:tblGrid>
                <a:gridCol w="1781728">
                  <a:extLst>
                    <a:ext uri="{9D8B030D-6E8A-4147-A177-3AD203B41FA5}">
                      <a16:colId xmlns:a16="http://schemas.microsoft.com/office/drawing/2014/main" xmlns="" val="3484089511"/>
                    </a:ext>
                  </a:extLst>
                </a:gridCol>
                <a:gridCol w="4431325">
                  <a:extLst>
                    <a:ext uri="{9D8B030D-6E8A-4147-A177-3AD203B41FA5}">
                      <a16:colId xmlns:a16="http://schemas.microsoft.com/office/drawing/2014/main" xmlns="" val="4183679529"/>
                    </a:ext>
                  </a:extLst>
                </a:gridCol>
              </a:tblGrid>
              <a:tr h="370840">
                <a:tc>
                  <a:txBody>
                    <a:bodyPr/>
                    <a:lstStyle/>
                    <a:p>
                      <a:r>
                        <a:rPr lang="en-US" sz="2000" b="1" dirty="0">
                          <a:latin typeface="Arial" panose="020B0604020202020204" pitchFamily="34" charset="0"/>
                          <a:cs typeface="Arial" panose="020B0604020202020204" pitchFamily="34" charset="0"/>
                        </a:rPr>
                        <a:t>Planning</a:t>
                      </a:r>
                    </a:p>
                    <a:p>
                      <a:r>
                        <a:rPr lang="en-US" sz="2000" b="1" dirty="0">
                          <a:latin typeface="Arial" panose="020B0604020202020204" pitchFamily="34" charset="0"/>
                          <a:cs typeface="Arial" panose="020B0604020202020204" pitchFamily="34" charset="0"/>
                        </a:rPr>
                        <a:t>Must be….</a:t>
                      </a:r>
                    </a:p>
                  </a:txBody>
                  <a:tcPr/>
                </a:tc>
                <a:tc>
                  <a:txBody>
                    <a:bodyPr/>
                    <a:lstStyle/>
                    <a:p>
                      <a:pPr marL="285750" indent="-285750" algn="just">
                        <a:buFont typeface="Wingdings" panose="05000000000000000000" pitchFamily="2" charset="2"/>
                        <a:buChar char="ü"/>
                      </a:pPr>
                      <a:r>
                        <a:rPr lang="en-US" sz="1800" b="1" i="0" kern="1200" dirty="0">
                          <a:solidFill>
                            <a:schemeClr val="lt1"/>
                          </a:solidFill>
                          <a:effectLst/>
                          <a:latin typeface="+mn-lt"/>
                          <a:ea typeface="+mn-ea"/>
                          <a:cs typeface="+mn-cs"/>
                        </a:rPr>
                        <a:t>Designed upon deep analysis </a:t>
                      </a:r>
                    </a:p>
                    <a:p>
                      <a:pPr marL="285750" indent="-285750" algn="just">
                        <a:buFont typeface="Wingdings" panose="05000000000000000000" pitchFamily="2" charset="2"/>
                        <a:buChar char="ü"/>
                      </a:pPr>
                      <a:r>
                        <a:rPr lang="en-US" sz="1800" b="1" i="0" kern="1200" dirty="0">
                          <a:solidFill>
                            <a:schemeClr val="lt1"/>
                          </a:solidFill>
                          <a:effectLst/>
                          <a:latin typeface="+mn-lt"/>
                          <a:ea typeface="+mn-ea"/>
                          <a:cs typeface="+mn-cs"/>
                        </a:rPr>
                        <a:t>Multifaceted with smart alternatives</a:t>
                      </a:r>
                    </a:p>
                    <a:p>
                      <a:pPr marL="285750" indent="-285750" algn="just">
                        <a:buFont typeface="Wingdings" panose="05000000000000000000" pitchFamily="2" charset="2"/>
                        <a:buChar char="ü"/>
                      </a:pPr>
                      <a:r>
                        <a:rPr lang="en-US" sz="1800" b="1" i="0" kern="1200" dirty="0">
                          <a:solidFill>
                            <a:schemeClr val="lt1"/>
                          </a:solidFill>
                          <a:effectLst/>
                          <a:latin typeface="+mn-lt"/>
                          <a:ea typeface="+mn-ea"/>
                          <a:cs typeface="+mn-cs"/>
                        </a:rPr>
                        <a:t>Powered with suitable thinking systems</a:t>
                      </a:r>
                    </a:p>
                    <a:p>
                      <a:pPr marL="285750" indent="-285750" algn="just">
                        <a:buFont typeface="Wingdings" panose="05000000000000000000" pitchFamily="2" charset="2"/>
                        <a:buChar char="ü"/>
                      </a:pPr>
                      <a:r>
                        <a:rPr lang="en-US" sz="1800" b="1" i="0" kern="1200" dirty="0">
                          <a:solidFill>
                            <a:schemeClr val="lt1"/>
                          </a:solidFill>
                          <a:effectLst/>
                          <a:latin typeface="+mn-lt"/>
                          <a:ea typeface="+mn-ea"/>
                          <a:cs typeface="+mn-cs"/>
                        </a:rPr>
                        <a:t>And must be with a future vision </a:t>
                      </a:r>
                      <a:endParaRPr 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70918596"/>
                  </a:ext>
                </a:extLst>
              </a:tr>
            </a:tbl>
          </a:graphicData>
        </a:graphic>
      </p:graphicFrame>
      <p:sp>
        <p:nvSpPr>
          <p:cNvPr id="13" name="Callout: Up Arrow 12">
            <a:extLst>
              <a:ext uri="{FF2B5EF4-FFF2-40B4-BE49-F238E27FC236}">
                <a16:creationId xmlns:a16="http://schemas.microsoft.com/office/drawing/2014/main" xmlns="" id="{D63537C8-4B2D-D73D-3487-AF17E5DF56B5}"/>
              </a:ext>
            </a:extLst>
          </p:cNvPr>
          <p:cNvSpPr/>
          <p:nvPr/>
        </p:nvSpPr>
        <p:spPr>
          <a:xfrm>
            <a:off x="5734315" y="2565176"/>
            <a:ext cx="1393794" cy="63078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Analyze</a:t>
            </a:r>
            <a:r>
              <a:rPr lang="en-US" dirty="0"/>
              <a:t> </a:t>
            </a:r>
          </a:p>
        </p:txBody>
      </p:sp>
      <p:sp>
        <p:nvSpPr>
          <p:cNvPr id="14" name="Callout: Up Arrow 13">
            <a:extLst>
              <a:ext uri="{FF2B5EF4-FFF2-40B4-BE49-F238E27FC236}">
                <a16:creationId xmlns:a16="http://schemas.microsoft.com/office/drawing/2014/main" xmlns="" id="{48478820-478B-4242-6B83-95A458028C17}"/>
              </a:ext>
            </a:extLst>
          </p:cNvPr>
          <p:cNvSpPr/>
          <p:nvPr/>
        </p:nvSpPr>
        <p:spPr>
          <a:xfrm>
            <a:off x="7350710" y="2565176"/>
            <a:ext cx="2485747" cy="63078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Plan</a:t>
            </a:r>
          </a:p>
        </p:txBody>
      </p:sp>
      <p:sp>
        <p:nvSpPr>
          <p:cNvPr id="15" name="Callout: Up Arrow 14">
            <a:extLst>
              <a:ext uri="{FF2B5EF4-FFF2-40B4-BE49-F238E27FC236}">
                <a16:creationId xmlns:a16="http://schemas.microsoft.com/office/drawing/2014/main" xmlns="" id="{42387DD4-B5CF-2C7D-E543-43587A38BD66}"/>
              </a:ext>
            </a:extLst>
          </p:cNvPr>
          <p:cNvSpPr/>
          <p:nvPr/>
        </p:nvSpPr>
        <p:spPr>
          <a:xfrm>
            <a:off x="10059057" y="2560757"/>
            <a:ext cx="1774137" cy="63078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Feedback</a:t>
            </a:r>
          </a:p>
        </p:txBody>
      </p:sp>
      <p:sp>
        <p:nvSpPr>
          <p:cNvPr id="16" name="TextBox 15">
            <a:extLst>
              <a:ext uri="{FF2B5EF4-FFF2-40B4-BE49-F238E27FC236}">
                <a16:creationId xmlns:a16="http://schemas.microsoft.com/office/drawing/2014/main" xmlns="" id="{DD3462A6-DC3E-1478-5038-32FF9372A1CF}"/>
              </a:ext>
            </a:extLst>
          </p:cNvPr>
          <p:cNvSpPr txBox="1"/>
          <p:nvPr/>
        </p:nvSpPr>
        <p:spPr>
          <a:xfrm>
            <a:off x="358805" y="6409360"/>
            <a:ext cx="11652682" cy="461665"/>
          </a:xfrm>
          <a:prstGeom prst="rect">
            <a:avLst/>
          </a:prstGeom>
          <a:noFill/>
        </p:spPr>
        <p:txBody>
          <a:bodyPr wrap="square" rtlCol="0">
            <a:spAutoFit/>
          </a:bodyPr>
          <a:lstStyle/>
          <a:p>
            <a:r>
              <a:rPr lang="en-US" sz="1200" b="1" dirty="0"/>
              <a:t>Source: </a:t>
            </a:r>
            <a:r>
              <a:rPr lang="en-US" sz="1200" b="1" i="0" dirty="0">
                <a:solidFill>
                  <a:srgbClr val="222222"/>
                </a:solidFill>
                <a:effectLst/>
                <a:latin typeface="Arial" panose="020B0604020202020204" pitchFamily="34" charset="0"/>
              </a:rPr>
              <a:t>Haider, S. A., Akbar, A., </a:t>
            </a:r>
            <a:r>
              <a:rPr lang="en-US" sz="1200" b="1" i="0" dirty="0" err="1">
                <a:solidFill>
                  <a:srgbClr val="222222"/>
                </a:solidFill>
                <a:effectLst/>
                <a:latin typeface="Arial" panose="020B0604020202020204" pitchFamily="34" charset="0"/>
              </a:rPr>
              <a:t>Tehseen</a:t>
            </a:r>
            <a:r>
              <a:rPr lang="en-US" sz="1200" b="1" i="0" dirty="0">
                <a:solidFill>
                  <a:srgbClr val="222222"/>
                </a:solidFill>
                <a:effectLst/>
                <a:latin typeface="Arial" panose="020B0604020202020204" pitchFamily="34" charset="0"/>
              </a:rPr>
              <a:t>, S., </a:t>
            </a:r>
            <a:r>
              <a:rPr lang="en-US" sz="1200" b="1" i="0" dirty="0" err="1">
                <a:solidFill>
                  <a:srgbClr val="222222"/>
                </a:solidFill>
                <a:effectLst/>
                <a:latin typeface="Arial" panose="020B0604020202020204" pitchFamily="34" charset="0"/>
              </a:rPr>
              <a:t>Poulova</a:t>
            </a:r>
            <a:r>
              <a:rPr lang="en-US" sz="1200" b="1" i="0" dirty="0">
                <a:solidFill>
                  <a:srgbClr val="222222"/>
                </a:solidFill>
                <a:effectLst/>
                <a:latin typeface="Arial" panose="020B0604020202020204" pitchFamily="34" charset="0"/>
              </a:rPr>
              <a:t>, P., &amp; Jaleel, F. (2022). The impact of responsible leadership on knowledge-sharing behavior through the mediating role of person–organization fit and moderating role of higher educational institute culture. </a:t>
            </a:r>
            <a:r>
              <a:rPr lang="en-US" sz="1200" b="1" i="1" dirty="0">
                <a:solidFill>
                  <a:srgbClr val="222222"/>
                </a:solidFill>
                <a:effectLst/>
                <a:latin typeface="Arial" panose="020B0604020202020204" pitchFamily="34" charset="0"/>
              </a:rPr>
              <a:t>Journal of Innovation &amp; Knowledge</a:t>
            </a:r>
            <a:r>
              <a:rPr lang="en-US" sz="1200" b="1" i="0" dirty="0">
                <a:solidFill>
                  <a:srgbClr val="222222"/>
                </a:solidFill>
                <a:effectLst/>
                <a:latin typeface="Arial" panose="020B0604020202020204" pitchFamily="34" charset="0"/>
              </a:rPr>
              <a:t>, </a:t>
            </a:r>
            <a:r>
              <a:rPr lang="en-US" sz="1200" b="1" i="1" dirty="0">
                <a:solidFill>
                  <a:srgbClr val="222222"/>
                </a:solidFill>
                <a:effectLst/>
                <a:latin typeface="Arial" panose="020B0604020202020204" pitchFamily="34" charset="0"/>
              </a:rPr>
              <a:t>7</a:t>
            </a:r>
            <a:r>
              <a:rPr lang="en-US" sz="1200" b="1" i="0" dirty="0">
                <a:solidFill>
                  <a:srgbClr val="222222"/>
                </a:solidFill>
                <a:effectLst/>
                <a:latin typeface="Arial" panose="020B0604020202020204" pitchFamily="34" charset="0"/>
              </a:rPr>
              <a:t>(4), 100265.</a:t>
            </a:r>
            <a:endParaRPr lang="en-US" sz="1200" b="1" dirty="0"/>
          </a:p>
        </p:txBody>
      </p:sp>
    </p:spTree>
    <p:extLst>
      <p:ext uri="{BB962C8B-B14F-4D97-AF65-F5344CB8AC3E}">
        <p14:creationId xmlns:p14="http://schemas.microsoft.com/office/powerpoint/2010/main" val="239647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3000" fill="hold"/>
                                        <p:tgtEl>
                                          <p:spTgt spid="7"/>
                                        </p:tgtEl>
                                        <p:attrNameLst>
                                          <p:attrName>ppt_w</p:attrName>
                                        </p:attrNameLst>
                                      </p:cBhvr>
                                      <p:tavLst>
                                        <p:tav tm="0">
                                          <p:val>
                                            <p:fltVal val="0"/>
                                          </p:val>
                                        </p:tav>
                                        <p:tav tm="100000">
                                          <p:val>
                                            <p:strVal val="#ppt_w"/>
                                          </p:val>
                                        </p:tav>
                                      </p:tavLst>
                                    </p:anim>
                                    <p:anim calcmode="lin" valueType="num">
                                      <p:cBhvr>
                                        <p:cTn id="38" dur="3000" fill="hold"/>
                                        <p:tgtEl>
                                          <p:spTgt spid="7"/>
                                        </p:tgtEl>
                                        <p:attrNameLst>
                                          <p:attrName>ppt_h</p:attrName>
                                        </p:attrNameLst>
                                      </p:cBhvr>
                                      <p:tavLst>
                                        <p:tav tm="0">
                                          <p:val>
                                            <p:fltVal val="0"/>
                                          </p:val>
                                        </p:tav>
                                        <p:tav tm="100000">
                                          <p:val>
                                            <p:strVal val="#ppt_h"/>
                                          </p:val>
                                        </p:tav>
                                      </p:tavLst>
                                    </p:anim>
                                    <p:anim calcmode="lin" valueType="num">
                                      <p:cBhvr>
                                        <p:cTn id="39" dur="3000" fill="hold"/>
                                        <p:tgtEl>
                                          <p:spTgt spid="7"/>
                                        </p:tgtEl>
                                        <p:attrNameLst>
                                          <p:attrName>style.rotation</p:attrName>
                                        </p:attrNameLst>
                                      </p:cBhvr>
                                      <p:tavLst>
                                        <p:tav tm="0">
                                          <p:val>
                                            <p:fltVal val="90"/>
                                          </p:val>
                                        </p:tav>
                                        <p:tav tm="100000">
                                          <p:val>
                                            <p:fltVal val="0"/>
                                          </p:val>
                                        </p:tav>
                                      </p:tavLst>
                                    </p:anim>
                                    <p:animEffect transition="in" filter="fade">
                                      <p:cBhvr>
                                        <p:cTn id="4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15</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15A99824-8F01-D7BE-8DB7-6CFAF6A66DF7}"/>
              </a:ext>
            </a:extLst>
          </p:cNvPr>
          <p:cNvSpPr txBox="1"/>
          <p:nvPr/>
        </p:nvSpPr>
        <p:spPr>
          <a:xfrm>
            <a:off x="623145" y="1283631"/>
            <a:ext cx="10945709" cy="95410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800" b="1" i="1" dirty="0">
                <a:solidFill>
                  <a:srgbClr val="002060"/>
                </a:solidFill>
                <a:effectLst/>
                <a:latin typeface="Arial" panose="020B0604020202020204" pitchFamily="34" charset="0"/>
                <a:cs typeface="Arial" panose="020B0604020202020204" pitchFamily="34" charset="0"/>
              </a:rPr>
              <a:t>Re</a:t>
            </a:r>
            <a:r>
              <a:rPr lang="en-US" sz="2800" b="1" i="0" dirty="0">
                <a:solidFill>
                  <a:srgbClr val="002060"/>
                </a:solidFill>
                <a:effectLst/>
                <a:latin typeface="Arial" panose="020B0604020202020204" pitchFamily="34" charset="0"/>
                <a:cs typeface="Arial" panose="020B0604020202020204" pitchFamily="34" charset="0"/>
              </a:rPr>
              <a:t>-Imagineering Higher Education</a:t>
            </a:r>
          </a:p>
          <a:p>
            <a:pPr algn="ctr"/>
            <a:r>
              <a:rPr lang="en-US" sz="2800" b="1" i="0" dirty="0">
                <a:solidFill>
                  <a:srgbClr val="002060"/>
                </a:solidFill>
                <a:effectLst/>
                <a:latin typeface="Arial" panose="020B0604020202020204" pitchFamily="34" charset="0"/>
                <a:cs typeface="Arial" panose="020B0604020202020204" pitchFamily="34" charset="0"/>
              </a:rPr>
              <a:t>(Leadership)</a:t>
            </a:r>
            <a:endParaRPr lang="en-US" sz="2800" dirty="0"/>
          </a:p>
        </p:txBody>
      </p:sp>
      <p:sp>
        <p:nvSpPr>
          <p:cNvPr id="9" name="TextBox 8">
            <a:extLst>
              <a:ext uri="{FF2B5EF4-FFF2-40B4-BE49-F238E27FC236}">
                <a16:creationId xmlns:a16="http://schemas.microsoft.com/office/drawing/2014/main" xmlns="" id="{2C6B78A8-D2C7-B66A-F305-01FF5D20E315}"/>
              </a:ext>
            </a:extLst>
          </p:cNvPr>
          <p:cNvSpPr txBox="1"/>
          <p:nvPr/>
        </p:nvSpPr>
        <p:spPr>
          <a:xfrm>
            <a:off x="623145" y="2522343"/>
            <a:ext cx="8111970" cy="369331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fontAlgn="base"/>
            <a:r>
              <a:rPr lang="en-US" b="1" i="0" dirty="0">
                <a:solidFill>
                  <a:srgbClr val="632D4F"/>
                </a:solidFill>
                <a:effectLst/>
                <a:latin typeface="Roboto Slab" pitchFamily="2" charset="0"/>
              </a:rPr>
              <a:t>Importance of Leadership in Higher Education</a:t>
            </a:r>
          </a:p>
          <a:p>
            <a:pPr algn="l" fontAlgn="base"/>
            <a:endParaRPr lang="en-US" b="1" i="0" dirty="0">
              <a:solidFill>
                <a:srgbClr val="632D4F"/>
              </a:solidFill>
              <a:effectLst/>
              <a:latin typeface="Roboto Slab" pitchFamily="2" charset="0"/>
            </a:endParaRPr>
          </a:p>
          <a:p>
            <a:pPr algn="just" fontAlgn="base"/>
            <a:r>
              <a:rPr lang="en-US" b="1" i="0" dirty="0">
                <a:solidFill>
                  <a:srgbClr val="002060"/>
                </a:solidFill>
                <a:effectLst/>
                <a:latin typeface="Arial" panose="020B0604020202020204" pitchFamily="34" charset="0"/>
              </a:rPr>
              <a:t>Having leadership skills is helpful in many fields, but it’s crucial in higher education. </a:t>
            </a:r>
          </a:p>
          <a:p>
            <a:pPr marL="285750" indent="-285750" algn="just" fontAlgn="base">
              <a:buFont typeface="Wingdings" panose="05000000000000000000" pitchFamily="2" charset="2"/>
              <a:buChar char="ü"/>
            </a:pPr>
            <a:r>
              <a:rPr lang="en-US" b="1" i="0" dirty="0">
                <a:solidFill>
                  <a:srgbClr val="002060"/>
                </a:solidFill>
                <a:effectLst/>
                <a:latin typeface="Arial" panose="020B0604020202020204" pitchFamily="34" charset="0"/>
              </a:rPr>
              <a:t>When you work in this field, you might be responsible for supervising employees and staff members or for teaching students. </a:t>
            </a:r>
          </a:p>
          <a:p>
            <a:pPr marL="285750" indent="-285750" algn="just" fontAlgn="base">
              <a:buFont typeface="Wingdings" panose="05000000000000000000" pitchFamily="2" charset="2"/>
              <a:buChar char="ü"/>
            </a:pPr>
            <a:r>
              <a:rPr lang="en-US" b="1" i="0" dirty="0">
                <a:solidFill>
                  <a:srgbClr val="002060"/>
                </a:solidFill>
                <a:effectLst/>
                <a:latin typeface="Arial" panose="020B0604020202020204" pitchFamily="34" charset="0"/>
              </a:rPr>
              <a:t>No matter what your specific duties and responsibilities are, you’ll need to put leadership skills into practice in order to be effective. </a:t>
            </a:r>
          </a:p>
          <a:p>
            <a:pPr marL="285750" indent="-285750" algn="just" fontAlgn="base">
              <a:buFont typeface="Wingdings" panose="05000000000000000000" pitchFamily="2" charset="2"/>
              <a:buChar char="ü"/>
            </a:pPr>
            <a:r>
              <a:rPr lang="en-US" b="1" i="0" dirty="0">
                <a:solidFill>
                  <a:srgbClr val="002060"/>
                </a:solidFill>
                <a:effectLst/>
                <a:latin typeface="Arial" panose="020B0604020202020204" pitchFamily="34" charset="0"/>
              </a:rPr>
              <a:t>Being a good leader can help you when it comes to making major decisions at your educational institution or determining which goals to focus on. </a:t>
            </a:r>
          </a:p>
          <a:p>
            <a:pPr marL="285750" indent="-285750" algn="just" fontAlgn="base">
              <a:buFont typeface="Wingdings" panose="05000000000000000000" pitchFamily="2" charset="2"/>
              <a:buChar char="ü"/>
            </a:pPr>
            <a:r>
              <a:rPr lang="en-US" b="1" i="0" dirty="0">
                <a:solidFill>
                  <a:srgbClr val="002060"/>
                </a:solidFill>
                <a:effectLst/>
                <a:latin typeface="Arial" panose="020B0604020202020204" pitchFamily="34" charset="0"/>
              </a:rPr>
              <a:t>When you encounter challenges in this type of job, having leadership qualities can also make it easier to handle them.</a:t>
            </a:r>
          </a:p>
        </p:txBody>
      </p:sp>
      <p:pic>
        <p:nvPicPr>
          <p:cNvPr id="5122" name="Picture 2" descr="3 timeless principles of leadership">
            <a:extLst>
              <a:ext uri="{FF2B5EF4-FFF2-40B4-BE49-F238E27FC236}">
                <a16:creationId xmlns:a16="http://schemas.microsoft.com/office/drawing/2014/main" xmlns="" id="{0BFC93C3-9BA2-DEDB-3289-C88AE3EEAB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5115" y="2522343"/>
            <a:ext cx="3362417" cy="369331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5122"/>
                                        </p:tgtEl>
                                        <p:attrNameLst>
                                          <p:attrName>style.visibility</p:attrName>
                                        </p:attrNameLst>
                                      </p:cBhvr>
                                      <p:to>
                                        <p:strVal val="visible"/>
                                      </p:to>
                                    </p:set>
                                    <p:anim calcmode="lin" valueType="num">
                                      <p:cBhvr>
                                        <p:cTn id="37" dur="3250" fill="hold"/>
                                        <p:tgtEl>
                                          <p:spTgt spid="5122"/>
                                        </p:tgtEl>
                                        <p:attrNameLst>
                                          <p:attrName>ppt_w</p:attrName>
                                        </p:attrNameLst>
                                      </p:cBhvr>
                                      <p:tavLst>
                                        <p:tav tm="0">
                                          <p:val>
                                            <p:fltVal val="0"/>
                                          </p:val>
                                        </p:tav>
                                        <p:tav tm="100000">
                                          <p:val>
                                            <p:strVal val="#ppt_w"/>
                                          </p:val>
                                        </p:tav>
                                      </p:tavLst>
                                    </p:anim>
                                    <p:anim calcmode="lin" valueType="num">
                                      <p:cBhvr>
                                        <p:cTn id="38" dur="3250" fill="hold"/>
                                        <p:tgtEl>
                                          <p:spTgt spid="5122"/>
                                        </p:tgtEl>
                                        <p:attrNameLst>
                                          <p:attrName>ppt_h</p:attrName>
                                        </p:attrNameLst>
                                      </p:cBhvr>
                                      <p:tavLst>
                                        <p:tav tm="0">
                                          <p:val>
                                            <p:fltVal val="0"/>
                                          </p:val>
                                        </p:tav>
                                        <p:tav tm="100000">
                                          <p:val>
                                            <p:strVal val="#ppt_h"/>
                                          </p:val>
                                        </p:tav>
                                      </p:tavLst>
                                    </p:anim>
                                    <p:anim calcmode="lin" valueType="num">
                                      <p:cBhvr>
                                        <p:cTn id="39" dur="3250" fill="hold"/>
                                        <p:tgtEl>
                                          <p:spTgt spid="5122"/>
                                        </p:tgtEl>
                                        <p:attrNameLst>
                                          <p:attrName>style.rotation</p:attrName>
                                        </p:attrNameLst>
                                      </p:cBhvr>
                                      <p:tavLst>
                                        <p:tav tm="0">
                                          <p:val>
                                            <p:fltVal val="90"/>
                                          </p:val>
                                        </p:tav>
                                        <p:tav tm="100000">
                                          <p:val>
                                            <p:fltVal val="0"/>
                                          </p:val>
                                        </p:tav>
                                      </p:tavLst>
                                    </p:anim>
                                    <p:animEffect transition="in" filter="fade">
                                      <p:cBhvr>
                                        <p:cTn id="40" dur="32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eautiful Happy Young Woman Showing/gesturing Victory/v or Peace Sign.  Human Emotion and Body Language Concept Illustration. Stock Vector -  Illustration of female, achievement: 119086917">
            <a:extLst>
              <a:ext uri="{FF2B5EF4-FFF2-40B4-BE49-F238E27FC236}">
                <a16:creationId xmlns:a16="http://schemas.microsoft.com/office/drawing/2014/main" xmlns="" id="{E182F9B6-1D8C-3248-D9F7-FE5E0A8177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663" y="2537005"/>
            <a:ext cx="2348883" cy="281866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16</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AC8F73C4-8B32-F80F-A458-49D972B8FEFB}"/>
              </a:ext>
            </a:extLst>
          </p:cNvPr>
          <p:cNvSpPr txBox="1"/>
          <p:nvPr/>
        </p:nvSpPr>
        <p:spPr>
          <a:xfrm>
            <a:off x="2452663" y="1300566"/>
            <a:ext cx="7919950"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1" dirty="0">
                <a:solidFill>
                  <a:srgbClr val="002060"/>
                </a:solidFill>
                <a:effectLst/>
                <a:latin typeface="Arial" panose="020B0604020202020204" pitchFamily="34" charset="0"/>
                <a:cs typeface="Arial" panose="020B0604020202020204" pitchFamily="34" charset="0"/>
              </a:rPr>
              <a:t>Re</a:t>
            </a:r>
            <a:r>
              <a:rPr lang="en-US" sz="2400" b="1" i="0" dirty="0">
                <a:solidFill>
                  <a:srgbClr val="002060"/>
                </a:solidFill>
                <a:effectLst/>
                <a:latin typeface="Arial" panose="020B0604020202020204" pitchFamily="34" charset="0"/>
                <a:cs typeface="Arial" panose="020B0604020202020204" pitchFamily="34" charset="0"/>
              </a:rPr>
              <a:t>-Imagineering Higher Education</a:t>
            </a:r>
          </a:p>
          <a:p>
            <a:pPr algn="ctr"/>
            <a:r>
              <a:rPr lang="en-US" sz="2400" b="1" i="0" dirty="0">
                <a:solidFill>
                  <a:srgbClr val="002060"/>
                </a:solidFill>
                <a:effectLst/>
                <a:latin typeface="Arial" panose="020B0604020202020204" pitchFamily="34" charset="0"/>
                <a:cs typeface="Arial" panose="020B0604020202020204" pitchFamily="34" charset="0"/>
              </a:rPr>
              <a:t>(</a:t>
            </a:r>
            <a:r>
              <a:rPr lang="en-US" sz="2400" b="1" dirty="0">
                <a:solidFill>
                  <a:srgbClr val="002060"/>
                </a:solidFill>
                <a:latin typeface="Arial" panose="020B0604020202020204" pitchFamily="34" charset="0"/>
                <a:cs typeface="Arial" panose="020B0604020202020204" pitchFamily="34" charset="0"/>
              </a:rPr>
              <a:t>Effective Leadership in Higher Education</a:t>
            </a:r>
            <a:r>
              <a:rPr lang="en-US" sz="2400" b="1" i="0" dirty="0">
                <a:solidFill>
                  <a:srgbClr val="002060"/>
                </a:solidFill>
                <a:effectLst/>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4E74E266-EF24-AD45-A076-49B2016358CE}"/>
              </a:ext>
            </a:extLst>
          </p:cNvPr>
          <p:cNvSpPr txBox="1"/>
          <p:nvPr/>
        </p:nvSpPr>
        <p:spPr>
          <a:xfrm>
            <a:off x="583336" y="5306159"/>
            <a:ext cx="4409983"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fontAlgn="base"/>
            <a:r>
              <a:rPr lang="en-US" sz="2400" b="1" i="0" dirty="0">
                <a:solidFill>
                  <a:srgbClr val="002060"/>
                </a:solidFill>
                <a:effectLst/>
                <a:latin typeface="Arial" panose="020B0604020202020204" pitchFamily="34" charset="0"/>
                <a:cs typeface="Arial" panose="020B0604020202020204" pitchFamily="34" charset="0"/>
              </a:rPr>
              <a:t>Passionate About Higher Education Quality</a:t>
            </a:r>
          </a:p>
        </p:txBody>
      </p:sp>
      <p:pic>
        <p:nvPicPr>
          <p:cNvPr id="27652" name="Picture 4" descr="6 Real-Life Examples of How Senior Managers Lead by Example">
            <a:extLst>
              <a:ext uri="{FF2B5EF4-FFF2-40B4-BE49-F238E27FC236}">
                <a16:creationId xmlns:a16="http://schemas.microsoft.com/office/drawing/2014/main" xmlns="" id="{48E0C5DD-2BFD-4262-A3C2-3BA5A1198E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0456" y="3750022"/>
            <a:ext cx="4311587" cy="29309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D51F6F03-F270-E7F2-D732-DC10D214F2B7}"/>
              </a:ext>
            </a:extLst>
          </p:cNvPr>
          <p:cNvPicPr>
            <a:picLocks noChangeAspect="1"/>
          </p:cNvPicPr>
          <p:nvPr/>
        </p:nvPicPr>
        <p:blipFill>
          <a:blip r:embed="rId8"/>
          <a:stretch>
            <a:fillRect/>
          </a:stretch>
        </p:blipFill>
        <p:spPr>
          <a:xfrm rot="20285430">
            <a:off x="334725" y="3052119"/>
            <a:ext cx="3138114" cy="545759"/>
          </a:xfrm>
          <a:prstGeom prst="rect">
            <a:avLst/>
          </a:prstGeom>
        </p:spPr>
      </p:pic>
      <p:pic>
        <p:nvPicPr>
          <p:cNvPr id="13" name="Picture 12">
            <a:extLst>
              <a:ext uri="{FF2B5EF4-FFF2-40B4-BE49-F238E27FC236}">
                <a16:creationId xmlns:a16="http://schemas.microsoft.com/office/drawing/2014/main" xmlns="" id="{DB0DDB23-8C79-C5F6-1EAB-FE1FB0ECFCDF}"/>
              </a:ext>
            </a:extLst>
          </p:cNvPr>
          <p:cNvPicPr>
            <a:picLocks noChangeAspect="1"/>
          </p:cNvPicPr>
          <p:nvPr/>
        </p:nvPicPr>
        <p:blipFill>
          <a:blip r:embed="rId9"/>
          <a:stretch>
            <a:fillRect/>
          </a:stretch>
        </p:blipFill>
        <p:spPr>
          <a:xfrm rot="20958932">
            <a:off x="6710127" y="2962940"/>
            <a:ext cx="4666304" cy="765072"/>
          </a:xfrm>
          <a:prstGeom prst="rect">
            <a:avLst/>
          </a:prstGeom>
        </p:spPr>
      </p:pic>
      <p:pic>
        <p:nvPicPr>
          <p:cNvPr id="15" name="Picture 14">
            <a:extLst>
              <a:ext uri="{FF2B5EF4-FFF2-40B4-BE49-F238E27FC236}">
                <a16:creationId xmlns:a16="http://schemas.microsoft.com/office/drawing/2014/main" xmlns="" id="{4B4B8302-F785-A3E0-C224-21B1547C4CC5}"/>
              </a:ext>
            </a:extLst>
          </p:cNvPr>
          <p:cNvPicPr>
            <a:picLocks noChangeAspect="1"/>
          </p:cNvPicPr>
          <p:nvPr/>
        </p:nvPicPr>
        <p:blipFill>
          <a:blip r:embed="rId10"/>
          <a:stretch>
            <a:fillRect/>
          </a:stretch>
        </p:blipFill>
        <p:spPr>
          <a:xfrm rot="20321540">
            <a:off x="6218452" y="2603432"/>
            <a:ext cx="1867530" cy="722375"/>
          </a:xfrm>
          <a:prstGeom prst="rect">
            <a:avLst/>
          </a:prstGeom>
        </p:spPr>
      </p:pic>
    </p:spTree>
    <p:extLst>
      <p:ext uri="{BB962C8B-B14F-4D97-AF65-F5344CB8AC3E}">
        <p14:creationId xmlns:p14="http://schemas.microsoft.com/office/powerpoint/2010/main" val="5220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17</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FBD1ADF-6FD7-2F6D-6DC6-8AB64E7BE3A5}"/>
              </a:ext>
            </a:extLst>
          </p:cNvPr>
          <p:cNvSpPr txBox="1"/>
          <p:nvPr/>
        </p:nvSpPr>
        <p:spPr>
          <a:xfrm>
            <a:off x="526002" y="2562956"/>
            <a:ext cx="4409983" cy="46166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fontAlgn="base"/>
            <a:r>
              <a:rPr lang="en-US" sz="2400" b="1" i="0" dirty="0">
                <a:solidFill>
                  <a:srgbClr val="002060"/>
                </a:solidFill>
                <a:effectLst/>
                <a:latin typeface="Roboto Slab" pitchFamily="2" charset="0"/>
              </a:rPr>
              <a:t>Leaders Are Planners</a:t>
            </a:r>
          </a:p>
        </p:txBody>
      </p:sp>
      <p:sp>
        <p:nvSpPr>
          <p:cNvPr id="8" name="TextBox 7">
            <a:extLst>
              <a:ext uri="{FF2B5EF4-FFF2-40B4-BE49-F238E27FC236}">
                <a16:creationId xmlns:a16="http://schemas.microsoft.com/office/drawing/2014/main" xmlns="" id="{2A792608-0AAD-49A5-AA3D-E90DE599FEF5}"/>
              </a:ext>
            </a:extLst>
          </p:cNvPr>
          <p:cNvSpPr txBox="1"/>
          <p:nvPr/>
        </p:nvSpPr>
        <p:spPr>
          <a:xfrm>
            <a:off x="526003" y="3240222"/>
            <a:ext cx="5429828" cy="46166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fontAlgn="base"/>
            <a:r>
              <a:rPr lang="en-US" sz="2400" b="1" i="0" dirty="0">
                <a:solidFill>
                  <a:srgbClr val="002060"/>
                </a:solidFill>
                <a:effectLst/>
                <a:latin typeface="Roboto Slab" pitchFamily="2" charset="0"/>
              </a:rPr>
              <a:t>They Develop Strong Connections</a:t>
            </a:r>
          </a:p>
        </p:txBody>
      </p:sp>
      <p:sp>
        <p:nvSpPr>
          <p:cNvPr id="9" name="TextBox 8">
            <a:extLst>
              <a:ext uri="{FF2B5EF4-FFF2-40B4-BE49-F238E27FC236}">
                <a16:creationId xmlns:a16="http://schemas.microsoft.com/office/drawing/2014/main" xmlns="" id="{AF60AE44-B313-4924-4374-E729153D0954}"/>
              </a:ext>
            </a:extLst>
          </p:cNvPr>
          <p:cNvSpPr txBox="1"/>
          <p:nvPr/>
        </p:nvSpPr>
        <p:spPr>
          <a:xfrm>
            <a:off x="2452663" y="1300566"/>
            <a:ext cx="7919950"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1" dirty="0">
                <a:solidFill>
                  <a:srgbClr val="002060"/>
                </a:solidFill>
                <a:effectLst/>
                <a:latin typeface="Arial" panose="020B0604020202020204" pitchFamily="34" charset="0"/>
                <a:cs typeface="Arial" panose="020B0604020202020204" pitchFamily="34" charset="0"/>
              </a:rPr>
              <a:t>Re</a:t>
            </a:r>
            <a:r>
              <a:rPr lang="en-US" sz="2400" b="1" i="0" dirty="0">
                <a:solidFill>
                  <a:srgbClr val="002060"/>
                </a:solidFill>
                <a:effectLst/>
                <a:latin typeface="Arial" panose="020B0604020202020204" pitchFamily="34" charset="0"/>
                <a:cs typeface="Arial" panose="020B0604020202020204" pitchFamily="34" charset="0"/>
              </a:rPr>
              <a:t>-Imagineering Higher Education</a:t>
            </a:r>
          </a:p>
          <a:p>
            <a:pPr algn="ctr"/>
            <a:r>
              <a:rPr lang="en-US" sz="2400" b="1" i="0" dirty="0">
                <a:solidFill>
                  <a:srgbClr val="002060"/>
                </a:solidFill>
                <a:effectLst/>
                <a:latin typeface="Arial" panose="020B0604020202020204" pitchFamily="34" charset="0"/>
                <a:cs typeface="Arial" panose="020B0604020202020204" pitchFamily="34" charset="0"/>
              </a:rPr>
              <a:t>(</a:t>
            </a:r>
            <a:r>
              <a:rPr lang="en-US" sz="2400" b="1" dirty="0">
                <a:solidFill>
                  <a:srgbClr val="002060"/>
                </a:solidFill>
                <a:latin typeface="Arial" panose="020B0604020202020204" pitchFamily="34" charset="0"/>
                <a:cs typeface="Arial" panose="020B0604020202020204" pitchFamily="34" charset="0"/>
              </a:rPr>
              <a:t>Effective Leadership in Higher Education</a:t>
            </a:r>
            <a:r>
              <a:rPr lang="en-US" sz="2400" b="1" i="0" dirty="0">
                <a:solidFill>
                  <a:srgbClr val="002060"/>
                </a:solidFill>
                <a:effectLst/>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3B0FD541-00EE-2D15-3C74-0378593EB2B9}"/>
              </a:ext>
            </a:extLst>
          </p:cNvPr>
          <p:cNvSpPr txBox="1"/>
          <p:nvPr/>
        </p:nvSpPr>
        <p:spPr>
          <a:xfrm>
            <a:off x="526001" y="3917488"/>
            <a:ext cx="4409983" cy="46166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fontAlgn="base"/>
            <a:r>
              <a:rPr lang="en-US" sz="2400" b="1" i="0" dirty="0">
                <a:solidFill>
                  <a:srgbClr val="002060"/>
                </a:solidFill>
                <a:effectLst/>
                <a:latin typeface="Roboto Slab" pitchFamily="2" charset="0"/>
              </a:rPr>
              <a:t>They Are Data-Driven</a:t>
            </a:r>
          </a:p>
        </p:txBody>
      </p:sp>
      <p:sp>
        <p:nvSpPr>
          <p:cNvPr id="11" name="TextBox 10">
            <a:extLst>
              <a:ext uri="{FF2B5EF4-FFF2-40B4-BE49-F238E27FC236}">
                <a16:creationId xmlns:a16="http://schemas.microsoft.com/office/drawing/2014/main" xmlns="" id="{FC3325E4-2F55-D4A6-A147-713C29584CEC}"/>
              </a:ext>
            </a:extLst>
          </p:cNvPr>
          <p:cNvSpPr txBox="1"/>
          <p:nvPr/>
        </p:nvSpPr>
        <p:spPr>
          <a:xfrm>
            <a:off x="526000" y="4594754"/>
            <a:ext cx="4729581" cy="46166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fontAlgn="base"/>
            <a:r>
              <a:rPr lang="en-US" sz="2400" b="1" i="0" dirty="0">
                <a:solidFill>
                  <a:srgbClr val="002060"/>
                </a:solidFill>
                <a:effectLst/>
                <a:latin typeface="Roboto Slab" pitchFamily="2" charset="0"/>
              </a:rPr>
              <a:t>From Tolerance to Acceptance</a:t>
            </a:r>
          </a:p>
        </p:txBody>
      </p:sp>
      <p:sp>
        <p:nvSpPr>
          <p:cNvPr id="13" name="TextBox 12">
            <a:extLst>
              <a:ext uri="{FF2B5EF4-FFF2-40B4-BE49-F238E27FC236}">
                <a16:creationId xmlns:a16="http://schemas.microsoft.com/office/drawing/2014/main" xmlns="" id="{85B7BDB4-BF0E-50E8-4810-B74DD6EA2073}"/>
              </a:ext>
            </a:extLst>
          </p:cNvPr>
          <p:cNvSpPr txBox="1"/>
          <p:nvPr/>
        </p:nvSpPr>
        <p:spPr>
          <a:xfrm>
            <a:off x="526000" y="5263585"/>
            <a:ext cx="5182342" cy="46166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fontAlgn="base"/>
            <a:r>
              <a:rPr lang="en-US" sz="2400" b="1" i="0" dirty="0">
                <a:solidFill>
                  <a:srgbClr val="002060"/>
                </a:solidFill>
                <a:effectLst/>
                <a:latin typeface="Roboto Slab" pitchFamily="2" charset="0"/>
              </a:rPr>
              <a:t>They Empower Their Colleagues</a:t>
            </a:r>
          </a:p>
        </p:txBody>
      </p:sp>
      <p:sp>
        <p:nvSpPr>
          <p:cNvPr id="14" name="TextBox 13">
            <a:extLst>
              <a:ext uri="{FF2B5EF4-FFF2-40B4-BE49-F238E27FC236}">
                <a16:creationId xmlns:a16="http://schemas.microsoft.com/office/drawing/2014/main" xmlns="" id="{9A953E96-E4A8-BF4A-93D4-7C87A6E997D9}"/>
              </a:ext>
            </a:extLst>
          </p:cNvPr>
          <p:cNvSpPr txBox="1"/>
          <p:nvPr/>
        </p:nvSpPr>
        <p:spPr>
          <a:xfrm>
            <a:off x="526000" y="5932416"/>
            <a:ext cx="5182342" cy="46166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fontAlgn="base"/>
            <a:r>
              <a:rPr lang="en-US" sz="2400" b="1" i="0" dirty="0">
                <a:solidFill>
                  <a:srgbClr val="002060"/>
                </a:solidFill>
                <a:effectLst/>
                <a:latin typeface="Roboto Slab" pitchFamily="2" charset="0"/>
              </a:rPr>
              <a:t>They Encourage Risk-Taking</a:t>
            </a:r>
          </a:p>
        </p:txBody>
      </p:sp>
      <p:pic>
        <p:nvPicPr>
          <p:cNvPr id="15" name="Picture 2" descr="Leader Empowerment: How The Best Leaders Empower Others">
            <a:extLst>
              <a:ext uri="{FF2B5EF4-FFF2-40B4-BE49-F238E27FC236}">
                <a16:creationId xmlns:a16="http://schemas.microsoft.com/office/drawing/2014/main" xmlns="" id="{7243B96F-C1CA-CC37-38BD-23B1A4CA77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4498" y="2671974"/>
            <a:ext cx="5629746" cy="341435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70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0" fill="hold"/>
                                        <p:tgtEl>
                                          <p:spTgt spid="9"/>
                                        </p:tgtEl>
                                        <p:attrNameLst>
                                          <p:attrName>ppt_w</p:attrName>
                                        </p:attrNameLst>
                                      </p:cBhvr>
                                      <p:tavLst>
                                        <p:tav tm="0">
                                          <p:val>
                                            <p:fltVal val="0"/>
                                          </p:val>
                                        </p:tav>
                                        <p:tav tm="100000">
                                          <p:val>
                                            <p:strVal val="#ppt_w"/>
                                          </p:val>
                                        </p:tav>
                                      </p:tavLst>
                                    </p:anim>
                                    <p:anim calcmode="lin" valueType="num">
                                      <p:cBhvr>
                                        <p:cTn id="32" dur="3000" fill="hold"/>
                                        <p:tgtEl>
                                          <p:spTgt spid="9"/>
                                        </p:tgtEl>
                                        <p:attrNameLst>
                                          <p:attrName>ppt_h</p:attrName>
                                        </p:attrNameLst>
                                      </p:cBhvr>
                                      <p:tavLst>
                                        <p:tav tm="0">
                                          <p:val>
                                            <p:fltVal val="0"/>
                                          </p:val>
                                        </p:tav>
                                        <p:tav tm="100000">
                                          <p:val>
                                            <p:strVal val="#ppt_h"/>
                                          </p:val>
                                        </p:tav>
                                      </p:tavLst>
                                    </p:anim>
                                    <p:anim calcmode="lin" valueType="num">
                                      <p:cBhvr>
                                        <p:cTn id="33" dur="3000" fill="hold"/>
                                        <p:tgtEl>
                                          <p:spTgt spid="9"/>
                                        </p:tgtEl>
                                        <p:attrNameLst>
                                          <p:attrName>style.rotation</p:attrName>
                                        </p:attrNameLst>
                                      </p:cBhvr>
                                      <p:tavLst>
                                        <p:tav tm="0">
                                          <p:val>
                                            <p:fltVal val="90"/>
                                          </p:val>
                                        </p:tav>
                                        <p:tav tm="100000">
                                          <p:val>
                                            <p:fltVal val="0"/>
                                          </p:val>
                                        </p:tav>
                                      </p:tavLst>
                                    </p:anim>
                                    <p:animEffect transition="in" filter="fade">
                                      <p:cBhvr>
                                        <p:cTn id="3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0" name="Picture 10" descr="Info-Repository: Sustainable Development Goals">
            <a:extLst>
              <a:ext uri="{FF2B5EF4-FFF2-40B4-BE49-F238E27FC236}">
                <a16:creationId xmlns:a16="http://schemas.microsoft.com/office/drawing/2014/main" xmlns="" id="{82ADC0F8-B97F-BD6B-2C56-2073C61E2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05" y="2341625"/>
            <a:ext cx="10784889" cy="401472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18</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FB14FE9-F238-7739-4954-D5155A656865}"/>
              </a:ext>
            </a:extLst>
          </p:cNvPr>
          <p:cNvSpPr txBox="1"/>
          <p:nvPr/>
        </p:nvSpPr>
        <p:spPr>
          <a:xfrm>
            <a:off x="667305" y="1284296"/>
            <a:ext cx="10857390"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1" dirty="0">
                <a:solidFill>
                  <a:srgbClr val="002060"/>
                </a:solidFill>
                <a:effectLst/>
                <a:latin typeface="Arial" panose="020B0604020202020204" pitchFamily="34" charset="0"/>
                <a:cs typeface="Arial" panose="020B0604020202020204" pitchFamily="34" charset="0"/>
              </a:rPr>
              <a:t>Re</a:t>
            </a:r>
            <a:r>
              <a:rPr lang="en-US" sz="2400" b="1" i="0" dirty="0">
                <a:solidFill>
                  <a:srgbClr val="002060"/>
                </a:solidFill>
                <a:effectLst/>
                <a:latin typeface="Arial" panose="020B0604020202020204" pitchFamily="34" charset="0"/>
                <a:cs typeface="Arial" panose="020B0604020202020204" pitchFamily="34" charset="0"/>
              </a:rPr>
              <a:t>-Imagineering Higher Education</a:t>
            </a:r>
          </a:p>
          <a:p>
            <a:pPr algn="ctr"/>
            <a:r>
              <a:rPr lang="en-US" sz="2400" b="1" i="0" dirty="0">
                <a:solidFill>
                  <a:srgbClr val="002060"/>
                </a:solidFill>
                <a:effectLst/>
                <a:latin typeface="Arial" panose="020B0604020202020204" pitchFamily="34" charset="0"/>
                <a:cs typeface="Arial" panose="020B0604020202020204" pitchFamily="34" charset="0"/>
              </a:rPr>
              <a:t>(Promoting Sustainable Development Goals)</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76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19</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9011BD31-3B64-8A09-279F-FE1CAF7941F3}"/>
              </a:ext>
            </a:extLst>
          </p:cNvPr>
          <p:cNvSpPr/>
          <p:nvPr/>
        </p:nvSpPr>
        <p:spPr>
          <a:xfrm>
            <a:off x="6412638" y="2186208"/>
            <a:ext cx="5331125" cy="3416320"/>
          </a:xfrm>
          <a:prstGeom prst="rect">
            <a:avLst/>
          </a:prstGeom>
          <a:ln>
            <a:solidFill>
              <a:schemeClr val="accent1"/>
            </a:solidFill>
          </a:ln>
        </p:spPr>
        <p:txBody>
          <a:bodyPr wrap="square">
            <a:spAutoFit/>
          </a:bodyPr>
          <a:lstStyle/>
          <a:p>
            <a:pPr algn="just"/>
            <a:r>
              <a:rPr lang="en-US" sz="2400" b="1" dirty="0">
                <a:solidFill>
                  <a:srgbClr val="0070C0"/>
                </a:solidFill>
              </a:rPr>
              <a:t>The quality of Higher Education systems</a:t>
            </a:r>
            <a:r>
              <a:rPr lang="en-US" sz="2400" b="1" dirty="0"/>
              <a:t> is central and fundamental to individuals and countries alike. At the individual level, education affects future income, employability, health, and even family structure. On the national level, quality education reflects positively on economic growth, reduces poverty levels, and enhances social justice.</a:t>
            </a:r>
          </a:p>
        </p:txBody>
      </p:sp>
      <p:pic>
        <p:nvPicPr>
          <p:cNvPr id="7" name="Picture 6" descr="A diagram of a tree with colorful circles and text&#10;&#10;Description automatically generated">
            <a:extLst>
              <a:ext uri="{FF2B5EF4-FFF2-40B4-BE49-F238E27FC236}">
                <a16:creationId xmlns:a16="http://schemas.microsoft.com/office/drawing/2014/main" xmlns="" id="{F0E336C8-B47D-CC3A-4123-E54D65F5B3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290" y="1464706"/>
            <a:ext cx="6119347" cy="5024869"/>
          </a:xfrm>
          <a:prstGeom prst="rect">
            <a:avLst/>
          </a:prstGeom>
        </p:spPr>
      </p:pic>
      <p:sp>
        <p:nvSpPr>
          <p:cNvPr id="8" name="TextBox 7">
            <a:extLst>
              <a:ext uri="{FF2B5EF4-FFF2-40B4-BE49-F238E27FC236}">
                <a16:creationId xmlns:a16="http://schemas.microsoft.com/office/drawing/2014/main" xmlns="" id="{08451218-FE8E-B2E3-DD4C-2CBA6D206933}"/>
              </a:ext>
            </a:extLst>
          </p:cNvPr>
          <p:cNvSpPr txBox="1"/>
          <p:nvPr/>
        </p:nvSpPr>
        <p:spPr>
          <a:xfrm>
            <a:off x="2423603" y="4643021"/>
            <a:ext cx="1162975" cy="646331"/>
          </a:xfrm>
          <a:prstGeom prst="rect">
            <a:avLst/>
          </a:prstGeom>
          <a:solidFill>
            <a:srgbClr val="582808"/>
          </a:solidFill>
        </p:spPr>
        <p:txBody>
          <a:bodyPr wrap="square" rtlCol="0">
            <a:spAutoFit/>
          </a:bodyPr>
          <a:lstStyle/>
          <a:p>
            <a:pPr algn="ctr"/>
            <a:r>
              <a:rPr lang="en-US" b="1" dirty="0">
                <a:solidFill>
                  <a:schemeClr val="bg1"/>
                </a:solidFill>
              </a:rPr>
              <a:t>Higher Education</a:t>
            </a:r>
          </a:p>
        </p:txBody>
      </p:sp>
    </p:spTree>
    <p:extLst>
      <p:ext uri="{BB962C8B-B14F-4D97-AF65-F5344CB8AC3E}">
        <p14:creationId xmlns:p14="http://schemas.microsoft.com/office/powerpoint/2010/main" val="132966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D12A603C-8DC8-E016-0217-38F347F5A8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229" y="1217642"/>
            <a:ext cx="4471304" cy="5321270"/>
          </a:xfrm>
          <a:prstGeom prst="rect">
            <a:avLst/>
          </a:prstGeom>
        </p:spPr>
      </p:pic>
      <p:sp>
        <p:nvSpPr>
          <p:cNvPr id="9" name="TextBox 8">
            <a:extLst>
              <a:ext uri="{FF2B5EF4-FFF2-40B4-BE49-F238E27FC236}">
                <a16:creationId xmlns:a16="http://schemas.microsoft.com/office/drawing/2014/main" xmlns="" id="{9EDB16F5-F92C-F2CE-4BA5-D652700D9988}"/>
              </a:ext>
            </a:extLst>
          </p:cNvPr>
          <p:cNvSpPr txBox="1"/>
          <p:nvPr/>
        </p:nvSpPr>
        <p:spPr>
          <a:xfrm>
            <a:off x="5190478" y="5347604"/>
            <a:ext cx="6094520" cy="646331"/>
          </a:xfrm>
          <a:prstGeom prst="rect">
            <a:avLst/>
          </a:prstGeom>
          <a:noFill/>
        </p:spPr>
        <p:txBody>
          <a:bodyPr wrap="square">
            <a:spAutoFit/>
          </a:bodyPr>
          <a:lstStyle/>
          <a:p>
            <a:r>
              <a:rPr lang="en-US" b="1" i="0" dirty="0">
                <a:effectLst/>
                <a:latin typeface="Arial" panose="020B0604020202020204" pitchFamily="34" charset="0"/>
              </a:rPr>
              <a:t>Member of the </a:t>
            </a:r>
            <a:r>
              <a:rPr lang="en-US" b="1" i="0" strike="noStrike" dirty="0">
                <a:effectLst/>
                <a:latin typeface="Arial" panose="020B0604020202020204" pitchFamily="34" charset="0"/>
                <a:hlinkClick r:id="rId7" tooltip="United States House of Representatives">
                  <a:extLst>
                    <a:ext uri="{A12FA001-AC4F-418D-AE19-62706E023703}">
                      <ahyp:hlinkClr xmlns:ahyp="http://schemas.microsoft.com/office/drawing/2018/hyperlinkcolor" xmlns="" val="tx"/>
                    </a:ext>
                  </a:extLst>
                </a:hlinkClick>
              </a:rPr>
              <a:t>United States House of Representatives</a:t>
            </a:r>
            <a:endParaRPr lang="en-US" b="1" dirty="0"/>
          </a:p>
        </p:txBody>
      </p:sp>
      <p:pic>
        <p:nvPicPr>
          <p:cNvPr id="11" name="Picture 10">
            <a:extLst>
              <a:ext uri="{FF2B5EF4-FFF2-40B4-BE49-F238E27FC236}">
                <a16:creationId xmlns:a16="http://schemas.microsoft.com/office/drawing/2014/main" xmlns="" id="{F92553BF-2A92-FF0D-755C-26B8AD3A1973}"/>
              </a:ext>
            </a:extLst>
          </p:cNvPr>
          <p:cNvPicPr>
            <a:picLocks noChangeAspect="1"/>
          </p:cNvPicPr>
          <p:nvPr/>
        </p:nvPicPr>
        <p:blipFill>
          <a:blip r:embed="rId8"/>
          <a:stretch>
            <a:fillRect/>
          </a:stretch>
        </p:blipFill>
        <p:spPr>
          <a:xfrm>
            <a:off x="5253838" y="1584799"/>
            <a:ext cx="6341293" cy="2729747"/>
          </a:xfrm>
          <a:prstGeom prst="rect">
            <a:avLst/>
          </a:prstGeom>
        </p:spPr>
      </p:pic>
      <p:pic>
        <p:nvPicPr>
          <p:cNvPr id="1030" name="Picture 6" descr="Ron Lewis - Wikipedia">
            <a:extLst>
              <a:ext uri="{FF2B5EF4-FFF2-40B4-BE49-F238E27FC236}">
                <a16:creationId xmlns:a16="http://schemas.microsoft.com/office/drawing/2014/main" xmlns="" id="{28365BAF-0D0D-A2B2-53B6-477FE35532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9631" y="3393610"/>
            <a:ext cx="2095500" cy="26003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8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2250" fill="hold"/>
                                        <p:tgtEl>
                                          <p:spTgt spid="1030"/>
                                        </p:tgtEl>
                                        <p:attrNameLst>
                                          <p:attrName>ppt_w</p:attrName>
                                        </p:attrNameLst>
                                      </p:cBhvr>
                                      <p:tavLst>
                                        <p:tav tm="0">
                                          <p:val>
                                            <p:fltVal val="0"/>
                                          </p:val>
                                        </p:tav>
                                        <p:tav tm="100000">
                                          <p:val>
                                            <p:strVal val="#ppt_w"/>
                                          </p:val>
                                        </p:tav>
                                      </p:tavLst>
                                    </p:anim>
                                    <p:anim calcmode="lin" valueType="num">
                                      <p:cBhvr>
                                        <p:cTn id="32" dur="2250" fill="hold"/>
                                        <p:tgtEl>
                                          <p:spTgt spid="1030"/>
                                        </p:tgtEl>
                                        <p:attrNameLst>
                                          <p:attrName>ppt_h</p:attrName>
                                        </p:attrNameLst>
                                      </p:cBhvr>
                                      <p:tavLst>
                                        <p:tav tm="0">
                                          <p:val>
                                            <p:fltVal val="0"/>
                                          </p:val>
                                        </p:tav>
                                        <p:tav tm="100000">
                                          <p:val>
                                            <p:strVal val="#ppt_h"/>
                                          </p:val>
                                        </p:tav>
                                      </p:tavLst>
                                    </p:anim>
                                    <p:anim calcmode="lin" valueType="num">
                                      <p:cBhvr>
                                        <p:cTn id="33" dur="2250" fill="hold"/>
                                        <p:tgtEl>
                                          <p:spTgt spid="1030"/>
                                        </p:tgtEl>
                                        <p:attrNameLst>
                                          <p:attrName>style.rotation</p:attrName>
                                        </p:attrNameLst>
                                      </p:cBhvr>
                                      <p:tavLst>
                                        <p:tav tm="0">
                                          <p:val>
                                            <p:fltVal val="90"/>
                                          </p:val>
                                        </p:tav>
                                        <p:tav tm="100000">
                                          <p:val>
                                            <p:fltVal val="0"/>
                                          </p:val>
                                        </p:tav>
                                      </p:tavLst>
                                    </p:anim>
                                    <p:animEffect transition="in" filter="fade">
                                      <p:cBhvr>
                                        <p:cTn id="34" dur="2250"/>
                                        <p:tgtEl>
                                          <p:spTgt spid="1030"/>
                                        </p:tgtEl>
                                      </p:cBhvr>
                                    </p:animEffect>
                                  </p:childTnLst>
                                </p:cTn>
                              </p:par>
                              <p:par>
                                <p:cTn id="35" presetID="14"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al 4 | Department of Economic and Social Aff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 y="0"/>
            <a:ext cx="57895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42958" y="155614"/>
            <a:ext cx="6251276" cy="1138773"/>
          </a:xfrm>
          <a:prstGeom prst="rect">
            <a:avLst/>
          </a:prstGeom>
          <a:solidFill>
            <a:srgbClr val="DA080D"/>
          </a:solidFill>
        </p:spPr>
        <p:txBody>
          <a:bodyPr wrap="square">
            <a:spAutoFit/>
          </a:bodyPr>
          <a:lstStyle/>
          <a:p>
            <a:pPr algn="just"/>
            <a:r>
              <a:rPr lang="en-US" sz="2800" b="1" dirty="0">
                <a:solidFill>
                  <a:srgbClr val="00B0F0"/>
                </a:solidFill>
              </a:rPr>
              <a:t>Goal 4</a:t>
            </a:r>
            <a:r>
              <a:rPr lang="en-US" sz="2000" b="1" dirty="0">
                <a:solidFill>
                  <a:schemeClr val="bg1"/>
                </a:solidFill>
              </a:rPr>
              <a:t>: Ensure inclusive and equitable quality education and promote lifelong learning opportunities for all</a:t>
            </a:r>
          </a:p>
        </p:txBody>
      </p:sp>
      <p:sp>
        <p:nvSpPr>
          <p:cNvPr id="3" name="Rectangle 2"/>
          <p:cNvSpPr/>
          <p:nvPr/>
        </p:nvSpPr>
        <p:spPr>
          <a:xfrm>
            <a:off x="5842958" y="1414581"/>
            <a:ext cx="6251276" cy="1015663"/>
          </a:xfrm>
          <a:prstGeom prst="rect">
            <a:avLst/>
          </a:prstGeom>
          <a:solidFill>
            <a:srgbClr val="DA080D"/>
          </a:solidFill>
        </p:spPr>
        <p:txBody>
          <a:bodyPr wrap="square">
            <a:spAutoFit/>
          </a:bodyPr>
          <a:lstStyle/>
          <a:p>
            <a:pPr algn="just"/>
            <a:r>
              <a:rPr lang="en-US" sz="2000" b="1" dirty="0">
                <a:solidFill>
                  <a:schemeClr val="bg1"/>
                </a:solidFill>
              </a:rPr>
              <a:t>4.1 By 2030, ensure that all girls and boys complete free, equitable and quality primary and secondary education leading to relevant and effective learning outcomes </a:t>
            </a:r>
          </a:p>
        </p:txBody>
      </p:sp>
      <p:sp>
        <p:nvSpPr>
          <p:cNvPr id="5" name="Rectangle 4"/>
          <p:cNvSpPr/>
          <p:nvPr/>
        </p:nvSpPr>
        <p:spPr>
          <a:xfrm>
            <a:off x="5842958" y="2538707"/>
            <a:ext cx="6251276" cy="1323439"/>
          </a:xfrm>
          <a:prstGeom prst="rect">
            <a:avLst/>
          </a:prstGeom>
          <a:solidFill>
            <a:srgbClr val="DA080D"/>
          </a:solidFill>
        </p:spPr>
        <p:txBody>
          <a:bodyPr wrap="square">
            <a:spAutoFit/>
          </a:bodyPr>
          <a:lstStyle/>
          <a:p>
            <a:pPr algn="just"/>
            <a:r>
              <a:rPr lang="en-US" sz="2000" b="1" dirty="0">
                <a:solidFill>
                  <a:schemeClr val="bg1"/>
                </a:solidFill>
              </a:rPr>
              <a:t>4.2 By 2030, ensure that all girls and boys have access to quality early childhood development, care and pre-primary education so that they are ready for primary education </a:t>
            </a:r>
          </a:p>
        </p:txBody>
      </p:sp>
      <p:sp>
        <p:nvSpPr>
          <p:cNvPr id="6" name="Rectangle 5"/>
          <p:cNvSpPr/>
          <p:nvPr/>
        </p:nvSpPr>
        <p:spPr>
          <a:xfrm>
            <a:off x="5842958" y="3982340"/>
            <a:ext cx="6251276" cy="1015663"/>
          </a:xfrm>
          <a:prstGeom prst="rect">
            <a:avLst/>
          </a:prstGeom>
          <a:solidFill>
            <a:srgbClr val="DA080D"/>
          </a:solidFill>
        </p:spPr>
        <p:txBody>
          <a:bodyPr wrap="square">
            <a:spAutoFit/>
          </a:bodyPr>
          <a:lstStyle/>
          <a:p>
            <a:pPr algn="just"/>
            <a:r>
              <a:rPr lang="en-US" sz="2000" b="1" dirty="0">
                <a:solidFill>
                  <a:schemeClr val="bg1"/>
                </a:solidFill>
              </a:rPr>
              <a:t>4.3 By 2030, ensure equal access for all women and men to affordable and quality technical, vocational and tertiary education, including university </a:t>
            </a:r>
          </a:p>
        </p:txBody>
      </p:sp>
      <p:sp>
        <p:nvSpPr>
          <p:cNvPr id="7" name="Rectangle 6"/>
          <p:cNvSpPr/>
          <p:nvPr/>
        </p:nvSpPr>
        <p:spPr>
          <a:xfrm>
            <a:off x="5842958" y="5236083"/>
            <a:ext cx="6251276" cy="1323439"/>
          </a:xfrm>
          <a:prstGeom prst="rect">
            <a:avLst/>
          </a:prstGeom>
          <a:solidFill>
            <a:srgbClr val="DA080D"/>
          </a:solidFill>
        </p:spPr>
        <p:txBody>
          <a:bodyPr wrap="square">
            <a:spAutoFit/>
          </a:bodyPr>
          <a:lstStyle/>
          <a:p>
            <a:pPr algn="just"/>
            <a:r>
              <a:rPr lang="en-US" sz="2000" b="1" dirty="0">
                <a:solidFill>
                  <a:schemeClr val="bg1"/>
                </a:solidFill>
              </a:rPr>
              <a:t>4.4 By 2030, substantially increase the number of youth and adults who have relevant skills, including technical and vocational skills, for employment, decent jobs and entrepreneurship</a:t>
            </a:r>
            <a:r>
              <a:rPr lang="en-US" sz="2000" dirty="0"/>
              <a:t> </a:t>
            </a:r>
            <a:r>
              <a:rPr lang="en-US" sz="2000" b="1" dirty="0">
                <a:solidFill>
                  <a:schemeClr val="bg1"/>
                </a:solidFill>
              </a:rPr>
              <a:t> </a:t>
            </a:r>
          </a:p>
        </p:txBody>
      </p:sp>
      <p:sp>
        <p:nvSpPr>
          <p:cNvPr id="4" name="Slide Number Placeholder 3"/>
          <p:cNvSpPr>
            <a:spLocks noGrp="1"/>
          </p:cNvSpPr>
          <p:nvPr>
            <p:ph type="sldNum" sz="quarter" idx="12"/>
          </p:nvPr>
        </p:nvSpPr>
        <p:spPr/>
        <p:txBody>
          <a:bodyPr/>
          <a:lstStyle/>
          <a:p>
            <a:fld id="{0484076F-0D5B-42E1-BB6A-E790795FE03D}" type="slidenum">
              <a:rPr lang="en-US" smtClean="0"/>
              <a:t>20</a:t>
            </a:fld>
            <a:endParaRPr lang="en-US"/>
          </a:p>
        </p:txBody>
      </p:sp>
    </p:spTree>
    <p:extLst>
      <p:ext uri="{BB962C8B-B14F-4D97-AF65-F5344CB8AC3E}">
        <p14:creationId xmlns:p14="http://schemas.microsoft.com/office/powerpoint/2010/main" val="3903715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21</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8" descr="Sustainable Development Goal 4: Quality Education">
            <a:extLst>
              <a:ext uri="{FF2B5EF4-FFF2-40B4-BE49-F238E27FC236}">
                <a16:creationId xmlns:a16="http://schemas.microsoft.com/office/drawing/2014/main" xmlns="" id="{A7C0D8D3-E769-A5C5-D687-F9D372B692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141" y="2934990"/>
            <a:ext cx="2797718" cy="279771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02CBD0D-F4F8-CA2E-6B69-9F8F09AFCD98}"/>
              </a:ext>
            </a:extLst>
          </p:cNvPr>
          <p:cNvSpPr txBox="1"/>
          <p:nvPr/>
        </p:nvSpPr>
        <p:spPr>
          <a:xfrm>
            <a:off x="667305" y="1284296"/>
            <a:ext cx="10857390"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1" dirty="0">
                <a:solidFill>
                  <a:srgbClr val="002060"/>
                </a:solidFill>
                <a:effectLst/>
                <a:latin typeface="Arial" panose="020B0604020202020204" pitchFamily="34" charset="0"/>
                <a:cs typeface="Arial" panose="020B0604020202020204" pitchFamily="34" charset="0"/>
              </a:rPr>
              <a:t>Re</a:t>
            </a:r>
            <a:r>
              <a:rPr lang="en-US" sz="2400" b="1" i="0" dirty="0">
                <a:solidFill>
                  <a:srgbClr val="002060"/>
                </a:solidFill>
                <a:effectLst/>
                <a:latin typeface="Arial" panose="020B0604020202020204" pitchFamily="34" charset="0"/>
                <a:cs typeface="Arial" panose="020B0604020202020204" pitchFamily="34" charset="0"/>
              </a:rPr>
              <a:t>-Imagineering Higher Education</a:t>
            </a:r>
          </a:p>
          <a:p>
            <a:pPr algn="ctr"/>
            <a:r>
              <a:rPr lang="en-US" sz="2400" b="1" i="0" dirty="0">
                <a:solidFill>
                  <a:srgbClr val="002060"/>
                </a:solidFill>
                <a:effectLst/>
                <a:latin typeface="Arial" panose="020B0604020202020204" pitchFamily="34" charset="0"/>
                <a:cs typeface="Arial" panose="020B0604020202020204" pitchFamily="34" charset="0"/>
              </a:rPr>
              <a:t>(Promoting Sustainable Development Goals)</a:t>
            </a:r>
            <a:endParaRPr lang="en-US" sz="2400" b="1" dirty="0">
              <a:solidFill>
                <a:srgbClr val="002060"/>
              </a:solidFill>
              <a:latin typeface="Arial" panose="020B0604020202020204" pitchFamily="34" charset="0"/>
              <a:cs typeface="Arial" panose="020B0604020202020204" pitchFamily="34" charset="0"/>
            </a:endParaRPr>
          </a:p>
        </p:txBody>
      </p:sp>
      <p:pic>
        <p:nvPicPr>
          <p:cNvPr id="24578" name="Picture 2" descr="Sustainable Development Goal 1 - Wikipedia">
            <a:extLst>
              <a:ext uri="{FF2B5EF4-FFF2-40B4-BE49-F238E27FC236}">
                <a16:creationId xmlns:a16="http://schemas.microsoft.com/office/drawing/2014/main" xmlns="" id="{8122D79B-B009-E135-9E22-B9EDAD2218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8063" y="2263246"/>
            <a:ext cx="1343488" cy="13434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xmlns="" id="{74340964-904A-197E-944B-1D3529DDE500}"/>
              </a:ext>
            </a:extLst>
          </p:cNvPr>
          <p:cNvSpPr/>
          <p:nvPr/>
        </p:nvSpPr>
        <p:spPr>
          <a:xfrm>
            <a:off x="3180220" y="2923940"/>
            <a:ext cx="2617843" cy="290275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Leads to promote all goals…</a:t>
            </a:r>
          </a:p>
        </p:txBody>
      </p:sp>
      <p:pic>
        <p:nvPicPr>
          <p:cNvPr id="10" name="Picture 2" descr="Goal 2: Zero Hunger - United Nations Sustainable Development">
            <a:extLst>
              <a:ext uri="{FF2B5EF4-FFF2-40B4-BE49-F238E27FC236}">
                <a16:creationId xmlns:a16="http://schemas.microsoft.com/office/drawing/2014/main" xmlns="" id="{021A4046-444F-718A-C349-25624F8680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8063" y="3641063"/>
            <a:ext cx="1343488" cy="13434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1" name="Picture 2" descr="Goal 3: Good Health and Well-Being | SDG Knowledge and Learning Platform">
            <a:extLst>
              <a:ext uri="{FF2B5EF4-FFF2-40B4-BE49-F238E27FC236}">
                <a16:creationId xmlns:a16="http://schemas.microsoft.com/office/drawing/2014/main" xmlns="" id="{E878EE06-FDED-2CD5-7D71-C6BB322E4A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8063" y="5049914"/>
            <a:ext cx="1343488" cy="13434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2" name="Picture 2" descr="Sustainable Development Goal 5 - Wikipedia">
            <a:extLst>
              <a:ext uri="{FF2B5EF4-FFF2-40B4-BE49-F238E27FC236}">
                <a16:creationId xmlns:a16="http://schemas.microsoft.com/office/drawing/2014/main" xmlns="" id="{665FC00F-35DE-952A-F6A6-B969F1BC2D7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0126" y="2284188"/>
            <a:ext cx="995780" cy="9957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3" name="Picture 2" descr="Sustainable Development Goal 6 - Wikipedia">
            <a:extLst>
              <a:ext uri="{FF2B5EF4-FFF2-40B4-BE49-F238E27FC236}">
                <a16:creationId xmlns:a16="http://schemas.microsoft.com/office/drawing/2014/main" xmlns="" id="{EA7BC086-D9D7-AABF-DD4A-D2DBE36D2E7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8264" y="3307036"/>
            <a:ext cx="995781" cy="99578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4" name="Picture 2" descr="Sustainable Development Goal 7 - Wikipedia">
            <a:extLst>
              <a:ext uri="{FF2B5EF4-FFF2-40B4-BE49-F238E27FC236}">
                <a16:creationId xmlns:a16="http://schemas.microsoft.com/office/drawing/2014/main" xmlns="" id="{AF220AB7-9520-572A-08A0-70124811101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20126" y="4369996"/>
            <a:ext cx="1007404" cy="100740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5" name="Picture 2" descr="Sustainable Development Goal 8 - Wikipedia">
            <a:extLst>
              <a:ext uri="{FF2B5EF4-FFF2-40B4-BE49-F238E27FC236}">
                <a16:creationId xmlns:a16="http://schemas.microsoft.com/office/drawing/2014/main" xmlns="" id="{FFC53AEE-AB79-A49D-CF24-412D6DFB44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1506" y="5429106"/>
            <a:ext cx="1007404" cy="100740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6" name="Picture 2" descr="Sustainable Development Goal 9 - Wikipedia">
            <a:extLst>
              <a:ext uri="{FF2B5EF4-FFF2-40B4-BE49-F238E27FC236}">
                <a16:creationId xmlns:a16="http://schemas.microsoft.com/office/drawing/2014/main" xmlns="" id="{68E7B4A2-9D2F-37D6-59F6-CB2043DC40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87526" y="2302943"/>
            <a:ext cx="995780" cy="9957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7" name="Picture 2" descr="Sustainable Development Goal 10 - Wikipedia">
            <a:extLst>
              <a:ext uri="{FF2B5EF4-FFF2-40B4-BE49-F238E27FC236}">
                <a16:creationId xmlns:a16="http://schemas.microsoft.com/office/drawing/2014/main" xmlns="" id="{C5710D12-BDCF-B68A-9D1F-94715EFB321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79387" y="3333865"/>
            <a:ext cx="995781" cy="99578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8" name="Picture 2" descr="Sustainable Development Goal 11 - Wikipedia">
            <a:extLst>
              <a:ext uri="{FF2B5EF4-FFF2-40B4-BE49-F238E27FC236}">
                <a16:creationId xmlns:a16="http://schemas.microsoft.com/office/drawing/2014/main" xmlns="" id="{1F397F7D-F6BB-0E68-E7D3-6F61BC5688A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87526" y="4406795"/>
            <a:ext cx="1003494" cy="96669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9" name="Picture 2" descr="Sustainable Development Goal 12 - Wikipedia">
            <a:extLst>
              <a:ext uri="{FF2B5EF4-FFF2-40B4-BE49-F238E27FC236}">
                <a16:creationId xmlns:a16="http://schemas.microsoft.com/office/drawing/2014/main" xmlns="" id="{D8CEAE41-AE4B-25A0-BDF5-146069E3725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87526" y="5418633"/>
            <a:ext cx="1028350" cy="10283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0" name="Picture 2" descr="Sustainable Development Goal 13 - Wikipedia">
            <a:extLst>
              <a:ext uri="{FF2B5EF4-FFF2-40B4-BE49-F238E27FC236}">
                <a16:creationId xmlns:a16="http://schemas.microsoft.com/office/drawing/2014/main" xmlns="" id="{4E2F5998-4003-7389-FDA3-89B98B884F0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30510" y="2305563"/>
            <a:ext cx="995780" cy="9957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1" name="Picture 2" descr="Sustainable Development Goal 14 - Wikipedia">
            <a:extLst>
              <a:ext uri="{FF2B5EF4-FFF2-40B4-BE49-F238E27FC236}">
                <a16:creationId xmlns:a16="http://schemas.microsoft.com/office/drawing/2014/main" xmlns="" id="{DCF3382A-87E2-25CB-F026-5FFF7D6BC33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730509" y="3352605"/>
            <a:ext cx="995779" cy="99577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2" name="Picture 2" descr="Sustainable Development Goal 15 - Wikipedia">
            <a:extLst>
              <a:ext uri="{FF2B5EF4-FFF2-40B4-BE49-F238E27FC236}">
                <a16:creationId xmlns:a16="http://schemas.microsoft.com/office/drawing/2014/main" xmlns="" id="{8E2EDD32-8131-1B0E-0A7A-EC00EBAD276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739637" y="4411609"/>
            <a:ext cx="986652" cy="98665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3" name="Picture 2" descr="Sustainable Development Goal 16 - Wikipedia">
            <a:extLst>
              <a:ext uri="{FF2B5EF4-FFF2-40B4-BE49-F238E27FC236}">
                <a16:creationId xmlns:a16="http://schemas.microsoft.com/office/drawing/2014/main" xmlns="" id="{6F2C9BE9-0E99-7B58-B431-B0CCAA11ACC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759394" y="5458650"/>
            <a:ext cx="995779" cy="99577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24" name="Picture 2" descr="Sustainable Development Goal 17 - Wikipedia">
            <a:extLst>
              <a:ext uri="{FF2B5EF4-FFF2-40B4-BE49-F238E27FC236}">
                <a16:creationId xmlns:a16="http://schemas.microsoft.com/office/drawing/2014/main" xmlns="" id="{CEDF81F3-7B33-8CFD-447F-409B87357FB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890724" y="3639082"/>
            <a:ext cx="1200956" cy="120095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3000" fill="hold"/>
                                        <p:tgtEl>
                                          <p:spTgt spid="7"/>
                                        </p:tgtEl>
                                        <p:attrNameLst>
                                          <p:attrName>ppt_w</p:attrName>
                                        </p:attrNameLst>
                                      </p:cBhvr>
                                      <p:tavLst>
                                        <p:tav tm="0">
                                          <p:val>
                                            <p:fltVal val="0"/>
                                          </p:val>
                                        </p:tav>
                                        <p:tav tm="100000">
                                          <p:val>
                                            <p:strVal val="#ppt_w"/>
                                          </p:val>
                                        </p:tav>
                                      </p:tavLst>
                                    </p:anim>
                                    <p:anim calcmode="lin" valueType="num">
                                      <p:cBhvr>
                                        <p:cTn id="32" dur="3000" fill="hold"/>
                                        <p:tgtEl>
                                          <p:spTgt spid="7"/>
                                        </p:tgtEl>
                                        <p:attrNameLst>
                                          <p:attrName>ppt_h</p:attrName>
                                        </p:attrNameLst>
                                      </p:cBhvr>
                                      <p:tavLst>
                                        <p:tav tm="0">
                                          <p:val>
                                            <p:fltVal val="0"/>
                                          </p:val>
                                        </p:tav>
                                        <p:tav tm="100000">
                                          <p:val>
                                            <p:strVal val="#ppt_h"/>
                                          </p:val>
                                        </p:tav>
                                      </p:tavLst>
                                    </p:anim>
                                    <p:anim calcmode="lin" valueType="num">
                                      <p:cBhvr>
                                        <p:cTn id="33" dur="3000" fill="hold"/>
                                        <p:tgtEl>
                                          <p:spTgt spid="7"/>
                                        </p:tgtEl>
                                        <p:attrNameLst>
                                          <p:attrName>style.rotation</p:attrName>
                                        </p:attrNameLst>
                                      </p:cBhvr>
                                      <p:tavLst>
                                        <p:tav tm="0">
                                          <p:val>
                                            <p:fltVal val="90"/>
                                          </p:val>
                                        </p:tav>
                                        <p:tav tm="100000">
                                          <p:val>
                                            <p:fltVal val="0"/>
                                          </p:val>
                                        </p:tav>
                                      </p:tavLst>
                                    </p:anim>
                                    <p:animEffect transition="in" filter="fade">
                                      <p:cBhvr>
                                        <p:cTn id="34" dur="3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24578"/>
                                        </p:tgtEl>
                                        <p:attrNameLst>
                                          <p:attrName>style.visibility</p:attrName>
                                        </p:attrNameLst>
                                      </p:cBhvr>
                                      <p:to>
                                        <p:strVal val="visible"/>
                                      </p:to>
                                    </p:set>
                                    <p:anim calcmode="lin" valueType="num">
                                      <p:cBhvr>
                                        <p:cTn id="37" dur="1000" fill="hold"/>
                                        <p:tgtEl>
                                          <p:spTgt spid="24578"/>
                                        </p:tgtEl>
                                        <p:attrNameLst>
                                          <p:attrName>ppt_w</p:attrName>
                                        </p:attrNameLst>
                                      </p:cBhvr>
                                      <p:tavLst>
                                        <p:tav tm="0">
                                          <p:val>
                                            <p:fltVal val="0"/>
                                          </p:val>
                                        </p:tav>
                                        <p:tav tm="100000">
                                          <p:val>
                                            <p:strVal val="#ppt_w"/>
                                          </p:val>
                                        </p:tav>
                                      </p:tavLst>
                                    </p:anim>
                                    <p:anim calcmode="lin" valueType="num">
                                      <p:cBhvr>
                                        <p:cTn id="38" dur="1000" fill="hold"/>
                                        <p:tgtEl>
                                          <p:spTgt spid="24578"/>
                                        </p:tgtEl>
                                        <p:attrNameLst>
                                          <p:attrName>ppt_h</p:attrName>
                                        </p:attrNameLst>
                                      </p:cBhvr>
                                      <p:tavLst>
                                        <p:tav tm="0">
                                          <p:val>
                                            <p:fltVal val="0"/>
                                          </p:val>
                                        </p:tav>
                                        <p:tav tm="100000">
                                          <p:val>
                                            <p:strVal val="#ppt_h"/>
                                          </p:val>
                                        </p:tav>
                                      </p:tavLst>
                                    </p:anim>
                                    <p:anim calcmode="lin" valueType="num">
                                      <p:cBhvr>
                                        <p:cTn id="39" dur="1000" fill="hold"/>
                                        <p:tgtEl>
                                          <p:spTgt spid="24578"/>
                                        </p:tgtEl>
                                        <p:attrNameLst>
                                          <p:attrName>style.rotation</p:attrName>
                                        </p:attrNameLst>
                                      </p:cBhvr>
                                      <p:tavLst>
                                        <p:tav tm="0">
                                          <p:val>
                                            <p:fltVal val="90"/>
                                          </p:val>
                                        </p:tav>
                                        <p:tav tm="100000">
                                          <p:val>
                                            <p:fltVal val="0"/>
                                          </p:val>
                                        </p:tav>
                                      </p:tavLst>
                                    </p:anim>
                                    <p:animEffect transition="in" filter="fade">
                                      <p:cBhvr>
                                        <p:cTn id="40" dur="1000"/>
                                        <p:tgtEl>
                                          <p:spTgt spid="24578"/>
                                        </p:tgtEl>
                                      </p:cBhvr>
                                    </p:animEffect>
                                  </p:childTnLst>
                                </p:cTn>
                              </p:par>
                              <p:par>
                                <p:cTn id="41" presetID="3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250" fill="hold"/>
                                        <p:tgtEl>
                                          <p:spTgt spid="10"/>
                                        </p:tgtEl>
                                        <p:attrNameLst>
                                          <p:attrName>ppt_w</p:attrName>
                                        </p:attrNameLst>
                                      </p:cBhvr>
                                      <p:tavLst>
                                        <p:tav tm="0">
                                          <p:val>
                                            <p:fltVal val="0"/>
                                          </p:val>
                                        </p:tav>
                                        <p:tav tm="100000">
                                          <p:val>
                                            <p:strVal val="#ppt_w"/>
                                          </p:val>
                                        </p:tav>
                                      </p:tavLst>
                                    </p:anim>
                                    <p:anim calcmode="lin" valueType="num">
                                      <p:cBhvr>
                                        <p:cTn id="44" dur="1250" fill="hold"/>
                                        <p:tgtEl>
                                          <p:spTgt spid="10"/>
                                        </p:tgtEl>
                                        <p:attrNameLst>
                                          <p:attrName>ppt_h</p:attrName>
                                        </p:attrNameLst>
                                      </p:cBhvr>
                                      <p:tavLst>
                                        <p:tav tm="0">
                                          <p:val>
                                            <p:fltVal val="0"/>
                                          </p:val>
                                        </p:tav>
                                        <p:tav tm="100000">
                                          <p:val>
                                            <p:strVal val="#ppt_h"/>
                                          </p:val>
                                        </p:tav>
                                      </p:tavLst>
                                    </p:anim>
                                    <p:anim calcmode="lin" valueType="num">
                                      <p:cBhvr>
                                        <p:cTn id="45" dur="1250" fill="hold"/>
                                        <p:tgtEl>
                                          <p:spTgt spid="10"/>
                                        </p:tgtEl>
                                        <p:attrNameLst>
                                          <p:attrName>style.rotation</p:attrName>
                                        </p:attrNameLst>
                                      </p:cBhvr>
                                      <p:tavLst>
                                        <p:tav tm="0">
                                          <p:val>
                                            <p:fltVal val="90"/>
                                          </p:val>
                                        </p:tav>
                                        <p:tav tm="100000">
                                          <p:val>
                                            <p:fltVal val="0"/>
                                          </p:val>
                                        </p:tav>
                                      </p:tavLst>
                                    </p:anim>
                                    <p:animEffect transition="in" filter="fade">
                                      <p:cBhvr>
                                        <p:cTn id="46" dur="1250"/>
                                        <p:tgtEl>
                                          <p:spTgt spid="10"/>
                                        </p:tgtEl>
                                      </p:cBhvr>
                                    </p:animEffect>
                                  </p:childTnLst>
                                </p:cTn>
                              </p:par>
                              <p:par>
                                <p:cTn id="47" presetID="3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500" fill="hold"/>
                                        <p:tgtEl>
                                          <p:spTgt spid="11"/>
                                        </p:tgtEl>
                                        <p:attrNameLst>
                                          <p:attrName>ppt_w</p:attrName>
                                        </p:attrNameLst>
                                      </p:cBhvr>
                                      <p:tavLst>
                                        <p:tav tm="0">
                                          <p:val>
                                            <p:fltVal val="0"/>
                                          </p:val>
                                        </p:tav>
                                        <p:tav tm="100000">
                                          <p:val>
                                            <p:strVal val="#ppt_w"/>
                                          </p:val>
                                        </p:tav>
                                      </p:tavLst>
                                    </p:anim>
                                    <p:anim calcmode="lin" valueType="num">
                                      <p:cBhvr>
                                        <p:cTn id="50" dur="1500" fill="hold"/>
                                        <p:tgtEl>
                                          <p:spTgt spid="11"/>
                                        </p:tgtEl>
                                        <p:attrNameLst>
                                          <p:attrName>ppt_h</p:attrName>
                                        </p:attrNameLst>
                                      </p:cBhvr>
                                      <p:tavLst>
                                        <p:tav tm="0">
                                          <p:val>
                                            <p:fltVal val="0"/>
                                          </p:val>
                                        </p:tav>
                                        <p:tav tm="100000">
                                          <p:val>
                                            <p:strVal val="#ppt_h"/>
                                          </p:val>
                                        </p:tav>
                                      </p:tavLst>
                                    </p:anim>
                                    <p:anim calcmode="lin" valueType="num">
                                      <p:cBhvr>
                                        <p:cTn id="51" dur="1500" fill="hold"/>
                                        <p:tgtEl>
                                          <p:spTgt spid="11"/>
                                        </p:tgtEl>
                                        <p:attrNameLst>
                                          <p:attrName>style.rotation</p:attrName>
                                        </p:attrNameLst>
                                      </p:cBhvr>
                                      <p:tavLst>
                                        <p:tav tm="0">
                                          <p:val>
                                            <p:fltVal val="90"/>
                                          </p:val>
                                        </p:tav>
                                        <p:tav tm="100000">
                                          <p:val>
                                            <p:fltVal val="0"/>
                                          </p:val>
                                        </p:tav>
                                      </p:tavLst>
                                    </p:anim>
                                    <p:animEffect transition="in" filter="fade">
                                      <p:cBhvr>
                                        <p:cTn id="52" dur="1500"/>
                                        <p:tgtEl>
                                          <p:spTgt spid="11"/>
                                        </p:tgtEl>
                                      </p:cBhvr>
                                    </p:animEffect>
                                  </p:childTnLst>
                                </p:cTn>
                              </p:par>
                              <p:par>
                                <p:cTn id="53" presetID="3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500" fill="hold"/>
                                        <p:tgtEl>
                                          <p:spTgt spid="13"/>
                                        </p:tgtEl>
                                        <p:attrNameLst>
                                          <p:attrName>ppt_w</p:attrName>
                                        </p:attrNameLst>
                                      </p:cBhvr>
                                      <p:tavLst>
                                        <p:tav tm="0">
                                          <p:val>
                                            <p:fltVal val="0"/>
                                          </p:val>
                                        </p:tav>
                                        <p:tav tm="100000">
                                          <p:val>
                                            <p:strVal val="#ppt_w"/>
                                          </p:val>
                                        </p:tav>
                                      </p:tavLst>
                                    </p:anim>
                                    <p:anim calcmode="lin" valueType="num">
                                      <p:cBhvr>
                                        <p:cTn id="56" dur="2500" fill="hold"/>
                                        <p:tgtEl>
                                          <p:spTgt spid="13"/>
                                        </p:tgtEl>
                                        <p:attrNameLst>
                                          <p:attrName>ppt_h</p:attrName>
                                        </p:attrNameLst>
                                      </p:cBhvr>
                                      <p:tavLst>
                                        <p:tav tm="0">
                                          <p:val>
                                            <p:fltVal val="0"/>
                                          </p:val>
                                        </p:tav>
                                        <p:tav tm="100000">
                                          <p:val>
                                            <p:strVal val="#ppt_h"/>
                                          </p:val>
                                        </p:tav>
                                      </p:tavLst>
                                    </p:anim>
                                    <p:anim calcmode="lin" valueType="num">
                                      <p:cBhvr>
                                        <p:cTn id="57" dur="2500" fill="hold"/>
                                        <p:tgtEl>
                                          <p:spTgt spid="13"/>
                                        </p:tgtEl>
                                        <p:attrNameLst>
                                          <p:attrName>style.rotation</p:attrName>
                                        </p:attrNameLst>
                                      </p:cBhvr>
                                      <p:tavLst>
                                        <p:tav tm="0">
                                          <p:val>
                                            <p:fltVal val="90"/>
                                          </p:val>
                                        </p:tav>
                                        <p:tav tm="100000">
                                          <p:val>
                                            <p:fltVal val="0"/>
                                          </p:val>
                                        </p:tav>
                                      </p:tavLst>
                                    </p:anim>
                                    <p:animEffect transition="in" filter="fade">
                                      <p:cBhvr>
                                        <p:cTn id="58" dur="2500"/>
                                        <p:tgtEl>
                                          <p:spTgt spid="13"/>
                                        </p:tgtEl>
                                      </p:cBhvr>
                                    </p:animEffect>
                                  </p:childTnLst>
                                </p:cTn>
                              </p:par>
                              <p:par>
                                <p:cTn id="59" presetID="3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500" fill="hold"/>
                                        <p:tgtEl>
                                          <p:spTgt spid="14"/>
                                        </p:tgtEl>
                                        <p:attrNameLst>
                                          <p:attrName>ppt_w</p:attrName>
                                        </p:attrNameLst>
                                      </p:cBhvr>
                                      <p:tavLst>
                                        <p:tav tm="0">
                                          <p:val>
                                            <p:fltVal val="0"/>
                                          </p:val>
                                        </p:tav>
                                        <p:tav tm="100000">
                                          <p:val>
                                            <p:strVal val="#ppt_w"/>
                                          </p:val>
                                        </p:tav>
                                      </p:tavLst>
                                    </p:anim>
                                    <p:anim calcmode="lin" valueType="num">
                                      <p:cBhvr>
                                        <p:cTn id="62" dur="2500" fill="hold"/>
                                        <p:tgtEl>
                                          <p:spTgt spid="14"/>
                                        </p:tgtEl>
                                        <p:attrNameLst>
                                          <p:attrName>ppt_h</p:attrName>
                                        </p:attrNameLst>
                                      </p:cBhvr>
                                      <p:tavLst>
                                        <p:tav tm="0">
                                          <p:val>
                                            <p:fltVal val="0"/>
                                          </p:val>
                                        </p:tav>
                                        <p:tav tm="100000">
                                          <p:val>
                                            <p:strVal val="#ppt_h"/>
                                          </p:val>
                                        </p:tav>
                                      </p:tavLst>
                                    </p:anim>
                                    <p:anim calcmode="lin" valueType="num">
                                      <p:cBhvr>
                                        <p:cTn id="63" dur="2500" fill="hold"/>
                                        <p:tgtEl>
                                          <p:spTgt spid="14"/>
                                        </p:tgtEl>
                                        <p:attrNameLst>
                                          <p:attrName>style.rotation</p:attrName>
                                        </p:attrNameLst>
                                      </p:cBhvr>
                                      <p:tavLst>
                                        <p:tav tm="0">
                                          <p:val>
                                            <p:fltVal val="90"/>
                                          </p:val>
                                        </p:tav>
                                        <p:tav tm="100000">
                                          <p:val>
                                            <p:fltVal val="0"/>
                                          </p:val>
                                        </p:tav>
                                      </p:tavLst>
                                    </p:anim>
                                    <p:animEffect transition="in" filter="fade">
                                      <p:cBhvr>
                                        <p:cTn id="64" dur="2500"/>
                                        <p:tgtEl>
                                          <p:spTgt spid="14"/>
                                        </p:tgtEl>
                                      </p:cBhvr>
                                    </p:animEffect>
                                  </p:childTnLst>
                                </p:cTn>
                              </p:par>
                              <p:par>
                                <p:cTn id="65" presetID="3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2500" fill="hold"/>
                                        <p:tgtEl>
                                          <p:spTgt spid="15"/>
                                        </p:tgtEl>
                                        <p:attrNameLst>
                                          <p:attrName>ppt_w</p:attrName>
                                        </p:attrNameLst>
                                      </p:cBhvr>
                                      <p:tavLst>
                                        <p:tav tm="0">
                                          <p:val>
                                            <p:fltVal val="0"/>
                                          </p:val>
                                        </p:tav>
                                        <p:tav tm="100000">
                                          <p:val>
                                            <p:strVal val="#ppt_w"/>
                                          </p:val>
                                        </p:tav>
                                      </p:tavLst>
                                    </p:anim>
                                    <p:anim calcmode="lin" valueType="num">
                                      <p:cBhvr>
                                        <p:cTn id="68" dur="2500" fill="hold"/>
                                        <p:tgtEl>
                                          <p:spTgt spid="15"/>
                                        </p:tgtEl>
                                        <p:attrNameLst>
                                          <p:attrName>ppt_h</p:attrName>
                                        </p:attrNameLst>
                                      </p:cBhvr>
                                      <p:tavLst>
                                        <p:tav tm="0">
                                          <p:val>
                                            <p:fltVal val="0"/>
                                          </p:val>
                                        </p:tav>
                                        <p:tav tm="100000">
                                          <p:val>
                                            <p:strVal val="#ppt_h"/>
                                          </p:val>
                                        </p:tav>
                                      </p:tavLst>
                                    </p:anim>
                                    <p:anim calcmode="lin" valueType="num">
                                      <p:cBhvr>
                                        <p:cTn id="69" dur="2500" fill="hold"/>
                                        <p:tgtEl>
                                          <p:spTgt spid="15"/>
                                        </p:tgtEl>
                                        <p:attrNameLst>
                                          <p:attrName>style.rotation</p:attrName>
                                        </p:attrNameLst>
                                      </p:cBhvr>
                                      <p:tavLst>
                                        <p:tav tm="0">
                                          <p:val>
                                            <p:fltVal val="90"/>
                                          </p:val>
                                        </p:tav>
                                        <p:tav tm="100000">
                                          <p:val>
                                            <p:fltVal val="0"/>
                                          </p:val>
                                        </p:tav>
                                      </p:tavLst>
                                    </p:anim>
                                    <p:animEffect transition="in" filter="fade">
                                      <p:cBhvr>
                                        <p:cTn id="70" dur="2500"/>
                                        <p:tgtEl>
                                          <p:spTgt spid="15"/>
                                        </p:tgtEl>
                                      </p:cBhvr>
                                    </p:animEffect>
                                  </p:childTnLst>
                                </p:cTn>
                              </p:par>
                              <p:par>
                                <p:cTn id="71" presetID="3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2500" fill="hold"/>
                                        <p:tgtEl>
                                          <p:spTgt spid="17"/>
                                        </p:tgtEl>
                                        <p:attrNameLst>
                                          <p:attrName>ppt_w</p:attrName>
                                        </p:attrNameLst>
                                      </p:cBhvr>
                                      <p:tavLst>
                                        <p:tav tm="0">
                                          <p:val>
                                            <p:fltVal val="0"/>
                                          </p:val>
                                        </p:tav>
                                        <p:tav tm="100000">
                                          <p:val>
                                            <p:strVal val="#ppt_w"/>
                                          </p:val>
                                        </p:tav>
                                      </p:tavLst>
                                    </p:anim>
                                    <p:anim calcmode="lin" valueType="num">
                                      <p:cBhvr>
                                        <p:cTn id="74" dur="2500" fill="hold"/>
                                        <p:tgtEl>
                                          <p:spTgt spid="17"/>
                                        </p:tgtEl>
                                        <p:attrNameLst>
                                          <p:attrName>ppt_h</p:attrName>
                                        </p:attrNameLst>
                                      </p:cBhvr>
                                      <p:tavLst>
                                        <p:tav tm="0">
                                          <p:val>
                                            <p:fltVal val="0"/>
                                          </p:val>
                                        </p:tav>
                                        <p:tav tm="100000">
                                          <p:val>
                                            <p:strVal val="#ppt_h"/>
                                          </p:val>
                                        </p:tav>
                                      </p:tavLst>
                                    </p:anim>
                                    <p:anim calcmode="lin" valueType="num">
                                      <p:cBhvr>
                                        <p:cTn id="75" dur="2500" fill="hold"/>
                                        <p:tgtEl>
                                          <p:spTgt spid="17"/>
                                        </p:tgtEl>
                                        <p:attrNameLst>
                                          <p:attrName>style.rotation</p:attrName>
                                        </p:attrNameLst>
                                      </p:cBhvr>
                                      <p:tavLst>
                                        <p:tav tm="0">
                                          <p:val>
                                            <p:fltVal val="90"/>
                                          </p:val>
                                        </p:tav>
                                        <p:tav tm="100000">
                                          <p:val>
                                            <p:fltVal val="0"/>
                                          </p:val>
                                        </p:tav>
                                      </p:tavLst>
                                    </p:anim>
                                    <p:animEffect transition="in" filter="fade">
                                      <p:cBhvr>
                                        <p:cTn id="76" dur="2500"/>
                                        <p:tgtEl>
                                          <p:spTgt spid="17"/>
                                        </p:tgtEl>
                                      </p:cBhvr>
                                    </p:animEffect>
                                  </p:childTnLst>
                                </p:cTn>
                              </p:par>
                              <p:par>
                                <p:cTn id="77" presetID="31"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2500" fill="hold"/>
                                        <p:tgtEl>
                                          <p:spTgt spid="18"/>
                                        </p:tgtEl>
                                        <p:attrNameLst>
                                          <p:attrName>ppt_w</p:attrName>
                                        </p:attrNameLst>
                                      </p:cBhvr>
                                      <p:tavLst>
                                        <p:tav tm="0">
                                          <p:val>
                                            <p:fltVal val="0"/>
                                          </p:val>
                                        </p:tav>
                                        <p:tav tm="100000">
                                          <p:val>
                                            <p:strVal val="#ppt_w"/>
                                          </p:val>
                                        </p:tav>
                                      </p:tavLst>
                                    </p:anim>
                                    <p:anim calcmode="lin" valueType="num">
                                      <p:cBhvr>
                                        <p:cTn id="80" dur="2500" fill="hold"/>
                                        <p:tgtEl>
                                          <p:spTgt spid="18"/>
                                        </p:tgtEl>
                                        <p:attrNameLst>
                                          <p:attrName>ppt_h</p:attrName>
                                        </p:attrNameLst>
                                      </p:cBhvr>
                                      <p:tavLst>
                                        <p:tav tm="0">
                                          <p:val>
                                            <p:fltVal val="0"/>
                                          </p:val>
                                        </p:tav>
                                        <p:tav tm="100000">
                                          <p:val>
                                            <p:strVal val="#ppt_h"/>
                                          </p:val>
                                        </p:tav>
                                      </p:tavLst>
                                    </p:anim>
                                    <p:anim calcmode="lin" valueType="num">
                                      <p:cBhvr>
                                        <p:cTn id="81" dur="2500" fill="hold"/>
                                        <p:tgtEl>
                                          <p:spTgt spid="18"/>
                                        </p:tgtEl>
                                        <p:attrNameLst>
                                          <p:attrName>style.rotation</p:attrName>
                                        </p:attrNameLst>
                                      </p:cBhvr>
                                      <p:tavLst>
                                        <p:tav tm="0">
                                          <p:val>
                                            <p:fltVal val="90"/>
                                          </p:val>
                                        </p:tav>
                                        <p:tav tm="100000">
                                          <p:val>
                                            <p:fltVal val="0"/>
                                          </p:val>
                                        </p:tav>
                                      </p:tavLst>
                                    </p:anim>
                                    <p:animEffect transition="in" filter="fade">
                                      <p:cBhvr>
                                        <p:cTn id="82" dur="2500"/>
                                        <p:tgtEl>
                                          <p:spTgt spid="18"/>
                                        </p:tgtEl>
                                      </p:cBhvr>
                                    </p:animEffect>
                                  </p:childTnLst>
                                </p:cTn>
                              </p:par>
                              <p:par>
                                <p:cTn id="83" presetID="31"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2500" fill="hold"/>
                                        <p:tgtEl>
                                          <p:spTgt spid="19"/>
                                        </p:tgtEl>
                                        <p:attrNameLst>
                                          <p:attrName>ppt_w</p:attrName>
                                        </p:attrNameLst>
                                      </p:cBhvr>
                                      <p:tavLst>
                                        <p:tav tm="0">
                                          <p:val>
                                            <p:fltVal val="0"/>
                                          </p:val>
                                        </p:tav>
                                        <p:tav tm="100000">
                                          <p:val>
                                            <p:strVal val="#ppt_w"/>
                                          </p:val>
                                        </p:tav>
                                      </p:tavLst>
                                    </p:anim>
                                    <p:anim calcmode="lin" valueType="num">
                                      <p:cBhvr>
                                        <p:cTn id="86" dur="2500" fill="hold"/>
                                        <p:tgtEl>
                                          <p:spTgt spid="19"/>
                                        </p:tgtEl>
                                        <p:attrNameLst>
                                          <p:attrName>ppt_h</p:attrName>
                                        </p:attrNameLst>
                                      </p:cBhvr>
                                      <p:tavLst>
                                        <p:tav tm="0">
                                          <p:val>
                                            <p:fltVal val="0"/>
                                          </p:val>
                                        </p:tav>
                                        <p:tav tm="100000">
                                          <p:val>
                                            <p:strVal val="#ppt_h"/>
                                          </p:val>
                                        </p:tav>
                                      </p:tavLst>
                                    </p:anim>
                                    <p:anim calcmode="lin" valueType="num">
                                      <p:cBhvr>
                                        <p:cTn id="87" dur="2500" fill="hold"/>
                                        <p:tgtEl>
                                          <p:spTgt spid="19"/>
                                        </p:tgtEl>
                                        <p:attrNameLst>
                                          <p:attrName>style.rotation</p:attrName>
                                        </p:attrNameLst>
                                      </p:cBhvr>
                                      <p:tavLst>
                                        <p:tav tm="0">
                                          <p:val>
                                            <p:fltVal val="90"/>
                                          </p:val>
                                        </p:tav>
                                        <p:tav tm="100000">
                                          <p:val>
                                            <p:fltVal val="0"/>
                                          </p:val>
                                        </p:tav>
                                      </p:tavLst>
                                    </p:anim>
                                    <p:animEffect transition="in" filter="fade">
                                      <p:cBhvr>
                                        <p:cTn id="88" dur="2500"/>
                                        <p:tgtEl>
                                          <p:spTgt spid="19"/>
                                        </p:tgtEl>
                                      </p:cBhvr>
                                    </p:animEffect>
                                  </p:childTnLst>
                                </p:cTn>
                              </p:par>
                              <p:par>
                                <p:cTn id="89" presetID="31"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2500" fill="hold"/>
                                        <p:tgtEl>
                                          <p:spTgt spid="21"/>
                                        </p:tgtEl>
                                        <p:attrNameLst>
                                          <p:attrName>ppt_w</p:attrName>
                                        </p:attrNameLst>
                                      </p:cBhvr>
                                      <p:tavLst>
                                        <p:tav tm="0">
                                          <p:val>
                                            <p:fltVal val="0"/>
                                          </p:val>
                                        </p:tav>
                                        <p:tav tm="100000">
                                          <p:val>
                                            <p:strVal val="#ppt_w"/>
                                          </p:val>
                                        </p:tav>
                                      </p:tavLst>
                                    </p:anim>
                                    <p:anim calcmode="lin" valueType="num">
                                      <p:cBhvr>
                                        <p:cTn id="92" dur="2500" fill="hold"/>
                                        <p:tgtEl>
                                          <p:spTgt spid="21"/>
                                        </p:tgtEl>
                                        <p:attrNameLst>
                                          <p:attrName>ppt_h</p:attrName>
                                        </p:attrNameLst>
                                      </p:cBhvr>
                                      <p:tavLst>
                                        <p:tav tm="0">
                                          <p:val>
                                            <p:fltVal val="0"/>
                                          </p:val>
                                        </p:tav>
                                        <p:tav tm="100000">
                                          <p:val>
                                            <p:strVal val="#ppt_h"/>
                                          </p:val>
                                        </p:tav>
                                      </p:tavLst>
                                    </p:anim>
                                    <p:anim calcmode="lin" valueType="num">
                                      <p:cBhvr>
                                        <p:cTn id="93" dur="2500" fill="hold"/>
                                        <p:tgtEl>
                                          <p:spTgt spid="21"/>
                                        </p:tgtEl>
                                        <p:attrNameLst>
                                          <p:attrName>style.rotation</p:attrName>
                                        </p:attrNameLst>
                                      </p:cBhvr>
                                      <p:tavLst>
                                        <p:tav tm="0">
                                          <p:val>
                                            <p:fltVal val="90"/>
                                          </p:val>
                                        </p:tav>
                                        <p:tav tm="100000">
                                          <p:val>
                                            <p:fltVal val="0"/>
                                          </p:val>
                                        </p:tav>
                                      </p:tavLst>
                                    </p:anim>
                                    <p:animEffect transition="in" filter="fade">
                                      <p:cBhvr>
                                        <p:cTn id="94" dur="2500"/>
                                        <p:tgtEl>
                                          <p:spTgt spid="21"/>
                                        </p:tgtEl>
                                      </p:cBhvr>
                                    </p:animEffect>
                                  </p:childTnLst>
                                </p:cTn>
                              </p:par>
                              <p:par>
                                <p:cTn id="95" presetID="31" presetClass="entr" presetSubtype="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2500" fill="hold"/>
                                        <p:tgtEl>
                                          <p:spTgt spid="22"/>
                                        </p:tgtEl>
                                        <p:attrNameLst>
                                          <p:attrName>ppt_w</p:attrName>
                                        </p:attrNameLst>
                                      </p:cBhvr>
                                      <p:tavLst>
                                        <p:tav tm="0">
                                          <p:val>
                                            <p:fltVal val="0"/>
                                          </p:val>
                                        </p:tav>
                                        <p:tav tm="100000">
                                          <p:val>
                                            <p:strVal val="#ppt_w"/>
                                          </p:val>
                                        </p:tav>
                                      </p:tavLst>
                                    </p:anim>
                                    <p:anim calcmode="lin" valueType="num">
                                      <p:cBhvr>
                                        <p:cTn id="98" dur="2500" fill="hold"/>
                                        <p:tgtEl>
                                          <p:spTgt spid="22"/>
                                        </p:tgtEl>
                                        <p:attrNameLst>
                                          <p:attrName>ppt_h</p:attrName>
                                        </p:attrNameLst>
                                      </p:cBhvr>
                                      <p:tavLst>
                                        <p:tav tm="0">
                                          <p:val>
                                            <p:fltVal val="0"/>
                                          </p:val>
                                        </p:tav>
                                        <p:tav tm="100000">
                                          <p:val>
                                            <p:strVal val="#ppt_h"/>
                                          </p:val>
                                        </p:tav>
                                      </p:tavLst>
                                    </p:anim>
                                    <p:anim calcmode="lin" valueType="num">
                                      <p:cBhvr>
                                        <p:cTn id="99" dur="2500" fill="hold"/>
                                        <p:tgtEl>
                                          <p:spTgt spid="22"/>
                                        </p:tgtEl>
                                        <p:attrNameLst>
                                          <p:attrName>style.rotation</p:attrName>
                                        </p:attrNameLst>
                                      </p:cBhvr>
                                      <p:tavLst>
                                        <p:tav tm="0">
                                          <p:val>
                                            <p:fltVal val="90"/>
                                          </p:val>
                                        </p:tav>
                                        <p:tav tm="100000">
                                          <p:val>
                                            <p:fltVal val="0"/>
                                          </p:val>
                                        </p:tav>
                                      </p:tavLst>
                                    </p:anim>
                                    <p:animEffect transition="in" filter="fade">
                                      <p:cBhvr>
                                        <p:cTn id="100" dur="2500"/>
                                        <p:tgtEl>
                                          <p:spTgt spid="22"/>
                                        </p:tgtEl>
                                      </p:cBhvr>
                                    </p:animEffect>
                                  </p:childTnLst>
                                </p:cTn>
                              </p:par>
                              <p:par>
                                <p:cTn id="101" presetID="31"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2500" fill="hold"/>
                                        <p:tgtEl>
                                          <p:spTgt spid="23"/>
                                        </p:tgtEl>
                                        <p:attrNameLst>
                                          <p:attrName>ppt_w</p:attrName>
                                        </p:attrNameLst>
                                      </p:cBhvr>
                                      <p:tavLst>
                                        <p:tav tm="0">
                                          <p:val>
                                            <p:fltVal val="0"/>
                                          </p:val>
                                        </p:tav>
                                        <p:tav tm="100000">
                                          <p:val>
                                            <p:strVal val="#ppt_w"/>
                                          </p:val>
                                        </p:tav>
                                      </p:tavLst>
                                    </p:anim>
                                    <p:anim calcmode="lin" valueType="num">
                                      <p:cBhvr>
                                        <p:cTn id="104" dur="2500" fill="hold"/>
                                        <p:tgtEl>
                                          <p:spTgt spid="23"/>
                                        </p:tgtEl>
                                        <p:attrNameLst>
                                          <p:attrName>ppt_h</p:attrName>
                                        </p:attrNameLst>
                                      </p:cBhvr>
                                      <p:tavLst>
                                        <p:tav tm="0">
                                          <p:val>
                                            <p:fltVal val="0"/>
                                          </p:val>
                                        </p:tav>
                                        <p:tav tm="100000">
                                          <p:val>
                                            <p:strVal val="#ppt_h"/>
                                          </p:val>
                                        </p:tav>
                                      </p:tavLst>
                                    </p:anim>
                                    <p:anim calcmode="lin" valueType="num">
                                      <p:cBhvr>
                                        <p:cTn id="105" dur="2500" fill="hold"/>
                                        <p:tgtEl>
                                          <p:spTgt spid="23"/>
                                        </p:tgtEl>
                                        <p:attrNameLst>
                                          <p:attrName>style.rotation</p:attrName>
                                        </p:attrNameLst>
                                      </p:cBhvr>
                                      <p:tavLst>
                                        <p:tav tm="0">
                                          <p:val>
                                            <p:fltVal val="90"/>
                                          </p:val>
                                        </p:tav>
                                        <p:tav tm="100000">
                                          <p:val>
                                            <p:fltVal val="0"/>
                                          </p:val>
                                        </p:tav>
                                      </p:tavLst>
                                    </p:anim>
                                    <p:animEffect transition="in" filter="fade">
                                      <p:cBhvr>
                                        <p:cTn id="106" dur="2500"/>
                                        <p:tgtEl>
                                          <p:spTgt spid="23"/>
                                        </p:tgtEl>
                                      </p:cBhvr>
                                    </p:animEffect>
                                  </p:childTnLst>
                                </p:cTn>
                              </p:par>
                              <p:par>
                                <p:cTn id="107" presetID="14" presetClass="entr" presetSubtype="10" fill="hold"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randombar(horizontal)">
                                      <p:cBhvr>
                                        <p:cTn id="109" dur="2500"/>
                                        <p:tgtEl>
                                          <p:spTgt spid="24"/>
                                        </p:tgtEl>
                                      </p:cBhvr>
                                    </p:animEffect>
                                  </p:childTnLst>
                                </p:cTn>
                              </p:par>
                              <p:par>
                                <p:cTn id="110" presetID="14" presetClass="entr" presetSubtype="10"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randombar(horizontal)">
                                      <p:cBhvr>
                                        <p:cTn id="112" dur="3500"/>
                                        <p:tgtEl>
                                          <p:spTgt spid="5"/>
                                        </p:tgtEl>
                                      </p:cBhvr>
                                    </p:animEffect>
                                  </p:childTnLst>
                                </p:cTn>
                              </p:par>
                              <p:par>
                                <p:cTn id="113" presetID="31" presetClass="entr" presetSubtype="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2250" fill="hold"/>
                                        <p:tgtEl>
                                          <p:spTgt spid="12"/>
                                        </p:tgtEl>
                                        <p:attrNameLst>
                                          <p:attrName>ppt_w</p:attrName>
                                        </p:attrNameLst>
                                      </p:cBhvr>
                                      <p:tavLst>
                                        <p:tav tm="0">
                                          <p:val>
                                            <p:fltVal val="0"/>
                                          </p:val>
                                        </p:tav>
                                        <p:tav tm="100000">
                                          <p:val>
                                            <p:strVal val="#ppt_w"/>
                                          </p:val>
                                        </p:tav>
                                      </p:tavLst>
                                    </p:anim>
                                    <p:anim calcmode="lin" valueType="num">
                                      <p:cBhvr>
                                        <p:cTn id="116" dur="2250" fill="hold"/>
                                        <p:tgtEl>
                                          <p:spTgt spid="12"/>
                                        </p:tgtEl>
                                        <p:attrNameLst>
                                          <p:attrName>ppt_h</p:attrName>
                                        </p:attrNameLst>
                                      </p:cBhvr>
                                      <p:tavLst>
                                        <p:tav tm="0">
                                          <p:val>
                                            <p:fltVal val="0"/>
                                          </p:val>
                                        </p:tav>
                                        <p:tav tm="100000">
                                          <p:val>
                                            <p:strVal val="#ppt_h"/>
                                          </p:val>
                                        </p:tav>
                                      </p:tavLst>
                                    </p:anim>
                                    <p:anim calcmode="lin" valueType="num">
                                      <p:cBhvr>
                                        <p:cTn id="117" dur="2250" fill="hold"/>
                                        <p:tgtEl>
                                          <p:spTgt spid="12"/>
                                        </p:tgtEl>
                                        <p:attrNameLst>
                                          <p:attrName>style.rotation</p:attrName>
                                        </p:attrNameLst>
                                      </p:cBhvr>
                                      <p:tavLst>
                                        <p:tav tm="0">
                                          <p:val>
                                            <p:fltVal val="90"/>
                                          </p:val>
                                        </p:tav>
                                        <p:tav tm="100000">
                                          <p:val>
                                            <p:fltVal val="0"/>
                                          </p:val>
                                        </p:tav>
                                      </p:tavLst>
                                    </p:anim>
                                    <p:animEffect transition="in" filter="fade">
                                      <p:cBhvr>
                                        <p:cTn id="118" dur="2250"/>
                                        <p:tgtEl>
                                          <p:spTgt spid="12"/>
                                        </p:tgtEl>
                                      </p:cBhvr>
                                    </p:animEffect>
                                  </p:childTnLst>
                                </p:cTn>
                              </p:par>
                              <p:par>
                                <p:cTn id="119" presetID="31" presetClass="entr" presetSubtype="0" fill="hold" nodeType="with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2500" fill="hold"/>
                                        <p:tgtEl>
                                          <p:spTgt spid="16"/>
                                        </p:tgtEl>
                                        <p:attrNameLst>
                                          <p:attrName>ppt_w</p:attrName>
                                        </p:attrNameLst>
                                      </p:cBhvr>
                                      <p:tavLst>
                                        <p:tav tm="0">
                                          <p:val>
                                            <p:fltVal val="0"/>
                                          </p:val>
                                        </p:tav>
                                        <p:tav tm="100000">
                                          <p:val>
                                            <p:strVal val="#ppt_w"/>
                                          </p:val>
                                        </p:tav>
                                      </p:tavLst>
                                    </p:anim>
                                    <p:anim calcmode="lin" valueType="num">
                                      <p:cBhvr>
                                        <p:cTn id="122" dur="2500" fill="hold"/>
                                        <p:tgtEl>
                                          <p:spTgt spid="16"/>
                                        </p:tgtEl>
                                        <p:attrNameLst>
                                          <p:attrName>ppt_h</p:attrName>
                                        </p:attrNameLst>
                                      </p:cBhvr>
                                      <p:tavLst>
                                        <p:tav tm="0">
                                          <p:val>
                                            <p:fltVal val="0"/>
                                          </p:val>
                                        </p:tav>
                                        <p:tav tm="100000">
                                          <p:val>
                                            <p:strVal val="#ppt_h"/>
                                          </p:val>
                                        </p:tav>
                                      </p:tavLst>
                                    </p:anim>
                                    <p:anim calcmode="lin" valueType="num">
                                      <p:cBhvr>
                                        <p:cTn id="123" dur="2500" fill="hold"/>
                                        <p:tgtEl>
                                          <p:spTgt spid="16"/>
                                        </p:tgtEl>
                                        <p:attrNameLst>
                                          <p:attrName>style.rotation</p:attrName>
                                        </p:attrNameLst>
                                      </p:cBhvr>
                                      <p:tavLst>
                                        <p:tav tm="0">
                                          <p:val>
                                            <p:fltVal val="90"/>
                                          </p:val>
                                        </p:tav>
                                        <p:tav tm="100000">
                                          <p:val>
                                            <p:fltVal val="0"/>
                                          </p:val>
                                        </p:tav>
                                      </p:tavLst>
                                    </p:anim>
                                    <p:animEffect transition="in" filter="fade">
                                      <p:cBhvr>
                                        <p:cTn id="124" dur="2500"/>
                                        <p:tgtEl>
                                          <p:spTgt spid="16"/>
                                        </p:tgtEl>
                                      </p:cBhvr>
                                    </p:animEffect>
                                  </p:childTnLst>
                                </p:cTn>
                              </p:par>
                              <p:par>
                                <p:cTn id="125" presetID="31" presetClass="entr" presetSubtype="0" fill="hold"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2500" fill="hold"/>
                                        <p:tgtEl>
                                          <p:spTgt spid="20"/>
                                        </p:tgtEl>
                                        <p:attrNameLst>
                                          <p:attrName>ppt_w</p:attrName>
                                        </p:attrNameLst>
                                      </p:cBhvr>
                                      <p:tavLst>
                                        <p:tav tm="0">
                                          <p:val>
                                            <p:fltVal val="0"/>
                                          </p:val>
                                        </p:tav>
                                        <p:tav tm="100000">
                                          <p:val>
                                            <p:strVal val="#ppt_w"/>
                                          </p:val>
                                        </p:tav>
                                      </p:tavLst>
                                    </p:anim>
                                    <p:anim calcmode="lin" valueType="num">
                                      <p:cBhvr>
                                        <p:cTn id="128" dur="2500" fill="hold"/>
                                        <p:tgtEl>
                                          <p:spTgt spid="20"/>
                                        </p:tgtEl>
                                        <p:attrNameLst>
                                          <p:attrName>ppt_h</p:attrName>
                                        </p:attrNameLst>
                                      </p:cBhvr>
                                      <p:tavLst>
                                        <p:tav tm="0">
                                          <p:val>
                                            <p:fltVal val="0"/>
                                          </p:val>
                                        </p:tav>
                                        <p:tav tm="100000">
                                          <p:val>
                                            <p:strVal val="#ppt_h"/>
                                          </p:val>
                                        </p:tav>
                                      </p:tavLst>
                                    </p:anim>
                                    <p:anim calcmode="lin" valueType="num">
                                      <p:cBhvr>
                                        <p:cTn id="129" dur="2500" fill="hold"/>
                                        <p:tgtEl>
                                          <p:spTgt spid="20"/>
                                        </p:tgtEl>
                                        <p:attrNameLst>
                                          <p:attrName>style.rotation</p:attrName>
                                        </p:attrNameLst>
                                      </p:cBhvr>
                                      <p:tavLst>
                                        <p:tav tm="0">
                                          <p:val>
                                            <p:fltVal val="90"/>
                                          </p:val>
                                        </p:tav>
                                        <p:tav tm="100000">
                                          <p:val>
                                            <p:fltVal val="0"/>
                                          </p:val>
                                        </p:tav>
                                      </p:tavLst>
                                    </p:anim>
                                    <p:animEffect transition="in" filter="fade">
                                      <p:cBhvr>
                                        <p:cTn id="130" dur="2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ustainable Development Goal 4 (SDG 4) | SDG4 Education 2030 - Global  Education Cooperation Mechanism">
            <a:extLst>
              <a:ext uri="{FF2B5EF4-FFF2-40B4-BE49-F238E27FC236}">
                <a16:creationId xmlns:a16="http://schemas.microsoft.com/office/drawing/2014/main" xmlns="" id="{E3B73253-2FB6-65E6-5403-DBA8CED1B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3965"/>
            <a:ext cx="3672753" cy="372238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22</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7BB5AA8-A28C-E70A-C3DD-DE5AF57DD8E8}"/>
              </a:ext>
            </a:extLst>
          </p:cNvPr>
          <p:cNvSpPr txBox="1"/>
          <p:nvPr/>
        </p:nvSpPr>
        <p:spPr>
          <a:xfrm>
            <a:off x="3400148" y="2372238"/>
            <a:ext cx="7967050" cy="1154162"/>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300" b="1" i="0" dirty="0">
                <a:solidFill>
                  <a:srgbClr val="002060"/>
                </a:solidFill>
                <a:effectLst/>
                <a:latin typeface="ElsevierGulliver"/>
              </a:rPr>
              <a:t>Higher Education is the driving force for establishing sustainability since it is one of the main communication vehicles and the basis for the “sustainability mindset”.</a:t>
            </a:r>
            <a:endParaRPr lang="en-US" sz="2300" b="1" dirty="0">
              <a:solidFill>
                <a:srgbClr val="002060"/>
              </a:solidFill>
            </a:endParaRPr>
          </a:p>
        </p:txBody>
      </p:sp>
      <p:sp>
        <p:nvSpPr>
          <p:cNvPr id="10" name="TextBox 9">
            <a:extLst>
              <a:ext uri="{FF2B5EF4-FFF2-40B4-BE49-F238E27FC236}">
                <a16:creationId xmlns:a16="http://schemas.microsoft.com/office/drawing/2014/main" xmlns="" id="{D30DE99B-DC4F-42A7-8576-C7959F801CDF}"/>
              </a:ext>
            </a:extLst>
          </p:cNvPr>
          <p:cNvSpPr txBox="1"/>
          <p:nvPr/>
        </p:nvSpPr>
        <p:spPr>
          <a:xfrm>
            <a:off x="3400147" y="3694542"/>
            <a:ext cx="7967050" cy="120032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i="0" dirty="0">
                <a:solidFill>
                  <a:srgbClr val="002060"/>
                </a:solidFill>
                <a:effectLst/>
                <a:latin typeface="ElsevierGulliver"/>
              </a:rPr>
              <a:t>Higher Education institutions are viewed as “changing agents” and “catalysts” in the development of sustainability-related issues </a:t>
            </a:r>
            <a:endParaRPr lang="en-US" sz="2400" b="1" dirty="0">
              <a:solidFill>
                <a:srgbClr val="002060"/>
              </a:solidFill>
            </a:endParaRPr>
          </a:p>
        </p:txBody>
      </p:sp>
      <p:sp>
        <p:nvSpPr>
          <p:cNvPr id="11" name="TextBox 10">
            <a:extLst>
              <a:ext uri="{FF2B5EF4-FFF2-40B4-BE49-F238E27FC236}">
                <a16:creationId xmlns:a16="http://schemas.microsoft.com/office/drawing/2014/main" xmlns="" id="{0707D68B-C25C-E471-4ACB-F38D1098C791}"/>
              </a:ext>
            </a:extLst>
          </p:cNvPr>
          <p:cNvSpPr txBox="1"/>
          <p:nvPr/>
        </p:nvSpPr>
        <p:spPr>
          <a:xfrm>
            <a:off x="3400147" y="5063013"/>
            <a:ext cx="7967052" cy="95410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800" b="1" i="0" dirty="0">
                <a:solidFill>
                  <a:srgbClr val="002060"/>
                </a:solidFill>
                <a:effectLst/>
                <a:latin typeface="ElsevierGulliver"/>
              </a:rPr>
              <a:t>SDGs are forcing higher education institutions to change to respond to a world in crisis.</a:t>
            </a:r>
            <a:endParaRPr lang="en-US" sz="2800" b="1" dirty="0">
              <a:solidFill>
                <a:srgbClr val="002060"/>
              </a:solidFill>
            </a:endParaRPr>
          </a:p>
        </p:txBody>
      </p:sp>
      <p:sp>
        <p:nvSpPr>
          <p:cNvPr id="5" name="TextBox 4">
            <a:extLst>
              <a:ext uri="{FF2B5EF4-FFF2-40B4-BE49-F238E27FC236}">
                <a16:creationId xmlns:a16="http://schemas.microsoft.com/office/drawing/2014/main" xmlns="" id="{3E90B6CB-8AB8-C638-B226-C1EDFE7ACB9A}"/>
              </a:ext>
            </a:extLst>
          </p:cNvPr>
          <p:cNvSpPr txBox="1"/>
          <p:nvPr/>
        </p:nvSpPr>
        <p:spPr>
          <a:xfrm>
            <a:off x="594804" y="1309937"/>
            <a:ext cx="11239130"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0" dirty="0">
                <a:solidFill>
                  <a:srgbClr val="002060"/>
                </a:solidFill>
                <a:effectLst/>
                <a:latin typeface="Arial" panose="020B0604020202020204" pitchFamily="34" charset="0"/>
                <a:cs typeface="Arial" panose="020B0604020202020204" pitchFamily="34" charset="0"/>
              </a:rPr>
              <a:t>Shaping the Future of Higher Education Promoting Sustainable Development Goals</a:t>
            </a:r>
            <a:endParaRPr lang="en-US" sz="2400" dirty="0"/>
          </a:p>
        </p:txBody>
      </p:sp>
    </p:spTree>
    <p:extLst>
      <p:ext uri="{BB962C8B-B14F-4D97-AF65-F5344CB8AC3E}">
        <p14:creationId xmlns:p14="http://schemas.microsoft.com/office/powerpoint/2010/main" val="7036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500" fill="hold"/>
                                        <p:tgtEl>
                                          <p:spTgt spid="8"/>
                                        </p:tgtEl>
                                        <p:attrNameLst>
                                          <p:attrName>ppt_w</p:attrName>
                                        </p:attrNameLst>
                                      </p:cBhvr>
                                      <p:tavLst>
                                        <p:tav tm="0">
                                          <p:val>
                                            <p:fltVal val="0"/>
                                          </p:val>
                                        </p:tav>
                                        <p:tav tm="100000">
                                          <p:val>
                                            <p:strVal val="#ppt_w"/>
                                          </p:val>
                                        </p:tav>
                                      </p:tavLst>
                                    </p:anim>
                                    <p:anim calcmode="lin" valueType="num">
                                      <p:cBhvr>
                                        <p:cTn id="32" dur="3500" fill="hold"/>
                                        <p:tgtEl>
                                          <p:spTgt spid="8"/>
                                        </p:tgtEl>
                                        <p:attrNameLst>
                                          <p:attrName>ppt_h</p:attrName>
                                        </p:attrNameLst>
                                      </p:cBhvr>
                                      <p:tavLst>
                                        <p:tav tm="0">
                                          <p:val>
                                            <p:fltVal val="0"/>
                                          </p:val>
                                        </p:tav>
                                        <p:tav tm="100000">
                                          <p:val>
                                            <p:strVal val="#ppt_h"/>
                                          </p:val>
                                        </p:tav>
                                      </p:tavLst>
                                    </p:anim>
                                    <p:anim calcmode="lin" valueType="num">
                                      <p:cBhvr>
                                        <p:cTn id="33" dur="3500" fill="hold"/>
                                        <p:tgtEl>
                                          <p:spTgt spid="8"/>
                                        </p:tgtEl>
                                        <p:attrNameLst>
                                          <p:attrName>style.rotation</p:attrName>
                                        </p:attrNameLst>
                                      </p:cBhvr>
                                      <p:tavLst>
                                        <p:tav tm="0">
                                          <p:val>
                                            <p:fltVal val="90"/>
                                          </p:val>
                                        </p:tav>
                                        <p:tav tm="100000">
                                          <p:val>
                                            <p:fltVal val="0"/>
                                          </p:val>
                                        </p:tav>
                                      </p:tavLst>
                                    </p:anim>
                                    <p:animEffect transition="in" filter="fade">
                                      <p:cBhvr>
                                        <p:cTn id="34" dur="3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stainable Development Goal 4 (SDG 4) | SDG4 Education 2030 - Global  Education Cooperation Mechanism">
            <a:extLst>
              <a:ext uri="{FF2B5EF4-FFF2-40B4-BE49-F238E27FC236}">
                <a16:creationId xmlns:a16="http://schemas.microsoft.com/office/drawing/2014/main" xmlns="" id="{796B9EE0-220F-7D7C-8209-A4E1CB838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1" y="2827471"/>
            <a:ext cx="3014294" cy="305502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23</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A109BAD3-0C80-91E8-6EAD-382AD6A40546}"/>
              </a:ext>
            </a:extLst>
          </p:cNvPr>
          <p:cNvSpPr txBox="1"/>
          <p:nvPr/>
        </p:nvSpPr>
        <p:spPr>
          <a:xfrm>
            <a:off x="594804" y="1309937"/>
            <a:ext cx="11239130"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0" dirty="0">
                <a:solidFill>
                  <a:srgbClr val="002060"/>
                </a:solidFill>
                <a:effectLst/>
                <a:latin typeface="Arial" panose="020B0604020202020204" pitchFamily="34" charset="0"/>
                <a:cs typeface="Arial" panose="020B0604020202020204" pitchFamily="34" charset="0"/>
              </a:rPr>
              <a:t>Shaping the Future of Higher Education Promoting Sustainable Development Goals</a:t>
            </a:r>
            <a:endParaRPr lang="en-US" sz="2400" dirty="0"/>
          </a:p>
        </p:txBody>
      </p:sp>
      <p:sp>
        <p:nvSpPr>
          <p:cNvPr id="8" name="TextBox 7">
            <a:extLst>
              <a:ext uri="{FF2B5EF4-FFF2-40B4-BE49-F238E27FC236}">
                <a16:creationId xmlns:a16="http://schemas.microsoft.com/office/drawing/2014/main" xmlns="" id="{366F1F3D-9568-8255-8AB5-1FF9DE69C0E7}"/>
              </a:ext>
            </a:extLst>
          </p:cNvPr>
          <p:cNvSpPr txBox="1"/>
          <p:nvPr/>
        </p:nvSpPr>
        <p:spPr>
          <a:xfrm>
            <a:off x="2459115" y="2505670"/>
            <a:ext cx="9019712" cy="120032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i="0" dirty="0">
                <a:solidFill>
                  <a:srgbClr val="002060"/>
                </a:solidFill>
                <a:effectLst/>
                <a:latin typeface="ElsevierGulliver"/>
              </a:rPr>
              <a:t>Higher education institutions have a great responsibility to form future sustainability leaders and support the ambitious SDGs targets implementation. </a:t>
            </a:r>
            <a:endParaRPr lang="en-US" sz="2400" b="1" dirty="0">
              <a:solidFill>
                <a:srgbClr val="002060"/>
              </a:solidFill>
            </a:endParaRPr>
          </a:p>
        </p:txBody>
      </p:sp>
      <p:sp>
        <p:nvSpPr>
          <p:cNvPr id="9" name="TextBox 8">
            <a:extLst>
              <a:ext uri="{FF2B5EF4-FFF2-40B4-BE49-F238E27FC236}">
                <a16:creationId xmlns:a16="http://schemas.microsoft.com/office/drawing/2014/main" xmlns="" id="{768C41E1-16C3-B9FB-EE9D-21DF9437FA02}"/>
              </a:ext>
            </a:extLst>
          </p:cNvPr>
          <p:cNvSpPr txBox="1"/>
          <p:nvPr/>
        </p:nvSpPr>
        <p:spPr>
          <a:xfrm>
            <a:off x="2452908" y="3939486"/>
            <a:ext cx="9019712"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i="0" dirty="0">
                <a:solidFill>
                  <a:srgbClr val="002060"/>
                </a:solidFill>
                <a:effectLst/>
                <a:latin typeface="ElsevierGulliver"/>
              </a:rPr>
              <a:t>Sustainability is also an essential aspect of a university's reputation globally. </a:t>
            </a:r>
            <a:endParaRPr lang="en-US" sz="2400" b="1" dirty="0">
              <a:solidFill>
                <a:srgbClr val="002060"/>
              </a:solidFill>
            </a:endParaRPr>
          </a:p>
        </p:txBody>
      </p:sp>
      <p:sp>
        <p:nvSpPr>
          <p:cNvPr id="10" name="TextBox 9">
            <a:extLst>
              <a:ext uri="{FF2B5EF4-FFF2-40B4-BE49-F238E27FC236}">
                <a16:creationId xmlns:a16="http://schemas.microsoft.com/office/drawing/2014/main" xmlns="" id="{2CF45F69-AD7B-116F-B6FF-7A8897F652F9}"/>
              </a:ext>
            </a:extLst>
          </p:cNvPr>
          <p:cNvSpPr txBox="1"/>
          <p:nvPr/>
        </p:nvSpPr>
        <p:spPr>
          <a:xfrm>
            <a:off x="2452908" y="5003970"/>
            <a:ext cx="9019712"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i="0" dirty="0">
                <a:solidFill>
                  <a:srgbClr val="002060"/>
                </a:solidFill>
                <a:effectLst/>
                <a:latin typeface="ElsevierGulliver"/>
              </a:rPr>
              <a:t>Higher education institutions need to be drivers of culture change and develop curricula based on sustainability concepts. </a:t>
            </a:r>
            <a:endParaRPr lang="en-US" sz="2400" b="1" dirty="0">
              <a:solidFill>
                <a:srgbClr val="002060"/>
              </a:solidFill>
            </a:endParaRPr>
          </a:p>
        </p:txBody>
      </p:sp>
    </p:spTree>
    <p:extLst>
      <p:ext uri="{BB962C8B-B14F-4D97-AF65-F5344CB8AC3E}">
        <p14:creationId xmlns:p14="http://schemas.microsoft.com/office/powerpoint/2010/main" val="9958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3500" fill="hold"/>
                                        <p:tgtEl>
                                          <p:spTgt spid="3074"/>
                                        </p:tgtEl>
                                        <p:attrNameLst>
                                          <p:attrName>ppt_w</p:attrName>
                                        </p:attrNameLst>
                                      </p:cBhvr>
                                      <p:tavLst>
                                        <p:tav tm="0">
                                          <p:val>
                                            <p:fltVal val="0"/>
                                          </p:val>
                                        </p:tav>
                                        <p:tav tm="100000">
                                          <p:val>
                                            <p:strVal val="#ppt_w"/>
                                          </p:val>
                                        </p:tav>
                                      </p:tavLst>
                                    </p:anim>
                                    <p:anim calcmode="lin" valueType="num">
                                      <p:cBhvr>
                                        <p:cTn id="32" dur="3500" fill="hold"/>
                                        <p:tgtEl>
                                          <p:spTgt spid="3074"/>
                                        </p:tgtEl>
                                        <p:attrNameLst>
                                          <p:attrName>ppt_h</p:attrName>
                                        </p:attrNameLst>
                                      </p:cBhvr>
                                      <p:tavLst>
                                        <p:tav tm="0">
                                          <p:val>
                                            <p:fltVal val="0"/>
                                          </p:val>
                                        </p:tav>
                                        <p:tav tm="100000">
                                          <p:val>
                                            <p:strVal val="#ppt_h"/>
                                          </p:val>
                                        </p:tav>
                                      </p:tavLst>
                                    </p:anim>
                                    <p:anim calcmode="lin" valueType="num">
                                      <p:cBhvr>
                                        <p:cTn id="33" dur="3500" fill="hold"/>
                                        <p:tgtEl>
                                          <p:spTgt spid="3074"/>
                                        </p:tgtEl>
                                        <p:attrNameLst>
                                          <p:attrName>style.rotation</p:attrName>
                                        </p:attrNameLst>
                                      </p:cBhvr>
                                      <p:tavLst>
                                        <p:tav tm="0">
                                          <p:val>
                                            <p:fltVal val="90"/>
                                          </p:val>
                                        </p:tav>
                                        <p:tav tm="100000">
                                          <p:val>
                                            <p:fltVal val="0"/>
                                          </p:val>
                                        </p:tav>
                                      </p:tavLst>
                                    </p:anim>
                                    <p:animEffect transition="in" filter="fade">
                                      <p:cBhvr>
                                        <p:cTn id="34" dur="3500"/>
                                        <p:tgtEl>
                                          <p:spTgt spid="307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1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24</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366F1F3D-9568-8255-8AB5-1FF9DE69C0E7}"/>
              </a:ext>
            </a:extLst>
          </p:cNvPr>
          <p:cNvSpPr txBox="1"/>
          <p:nvPr/>
        </p:nvSpPr>
        <p:spPr>
          <a:xfrm>
            <a:off x="594803" y="2445695"/>
            <a:ext cx="8300621" cy="132343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000" b="1" i="0" dirty="0">
                <a:solidFill>
                  <a:srgbClr val="002060"/>
                </a:solidFill>
                <a:effectLst/>
                <a:latin typeface="ElsevierGulliver"/>
              </a:rPr>
              <a:t>Education is the basis for the achievement of all the SDGs and has an essential contribution to the formation of a society willing to support different SDGs aspects (e.g., global citizenship, gender equality, respect for human rights). </a:t>
            </a:r>
            <a:endParaRPr lang="en-US" sz="2000" b="1" dirty="0">
              <a:solidFill>
                <a:srgbClr val="002060"/>
              </a:solidFill>
            </a:endParaRPr>
          </a:p>
        </p:txBody>
      </p:sp>
      <p:sp>
        <p:nvSpPr>
          <p:cNvPr id="10" name="TextBox 9">
            <a:extLst>
              <a:ext uri="{FF2B5EF4-FFF2-40B4-BE49-F238E27FC236}">
                <a16:creationId xmlns:a16="http://schemas.microsoft.com/office/drawing/2014/main" xmlns="" id="{2CF45F69-AD7B-116F-B6FF-7A8897F652F9}"/>
              </a:ext>
            </a:extLst>
          </p:cNvPr>
          <p:cNvSpPr txBox="1"/>
          <p:nvPr/>
        </p:nvSpPr>
        <p:spPr>
          <a:xfrm>
            <a:off x="594803" y="4041211"/>
            <a:ext cx="8300621" cy="1938992"/>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000" b="1" i="0" dirty="0">
                <a:solidFill>
                  <a:srgbClr val="002060"/>
                </a:solidFill>
                <a:effectLst/>
                <a:latin typeface="ElsevierGulliver"/>
              </a:rPr>
              <a:t>Despite the key role in social transformation, </a:t>
            </a:r>
          </a:p>
          <a:p>
            <a:pPr marL="342900" indent="-342900" algn="just">
              <a:buFont typeface="Wingdings" panose="05000000000000000000" pitchFamily="2" charset="2"/>
              <a:buChar char="ü"/>
            </a:pPr>
            <a:r>
              <a:rPr lang="en-US" sz="2000" b="1" i="0" dirty="0">
                <a:solidFill>
                  <a:srgbClr val="002060"/>
                </a:solidFill>
                <a:effectLst/>
                <a:latin typeface="ElsevierGulliver"/>
              </a:rPr>
              <a:t>several challenges and barriers need to be tackled inside the higher education institutions (e.g., curricula, ethical principles), </a:t>
            </a:r>
          </a:p>
          <a:p>
            <a:pPr marL="342900" indent="-342900" algn="just">
              <a:buFont typeface="Wingdings" panose="05000000000000000000" pitchFamily="2" charset="2"/>
              <a:buChar char="ü"/>
            </a:pPr>
            <a:r>
              <a:rPr lang="en-US" sz="2000" b="1" i="0" dirty="0">
                <a:solidFill>
                  <a:srgbClr val="002060"/>
                </a:solidFill>
                <a:effectLst/>
                <a:latin typeface="ElsevierGulliver"/>
              </a:rPr>
              <a:t>externally (e.g., different types of audiences, political environment, stakeholders' interest), that need to be tackled for the realization of the world that we want.</a:t>
            </a:r>
            <a:endParaRPr lang="en-US" sz="2000" b="1" dirty="0">
              <a:solidFill>
                <a:srgbClr val="002060"/>
              </a:solidFill>
            </a:endParaRPr>
          </a:p>
        </p:txBody>
      </p:sp>
      <p:sp>
        <p:nvSpPr>
          <p:cNvPr id="7" name="TextBox 6">
            <a:extLst>
              <a:ext uri="{FF2B5EF4-FFF2-40B4-BE49-F238E27FC236}">
                <a16:creationId xmlns:a16="http://schemas.microsoft.com/office/drawing/2014/main" xmlns="" id="{95B0E051-42D0-483F-0EA7-37C0085F8D2B}"/>
              </a:ext>
            </a:extLst>
          </p:cNvPr>
          <p:cNvSpPr txBox="1"/>
          <p:nvPr/>
        </p:nvSpPr>
        <p:spPr>
          <a:xfrm>
            <a:off x="594804" y="1309937"/>
            <a:ext cx="11239130"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0" dirty="0">
                <a:solidFill>
                  <a:srgbClr val="002060"/>
                </a:solidFill>
                <a:effectLst/>
                <a:latin typeface="Arial" panose="020B0604020202020204" pitchFamily="34" charset="0"/>
                <a:cs typeface="Arial" panose="020B0604020202020204" pitchFamily="34" charset="0"/>
              </a:rPr>
              <a:t>Shaping the Future of Higher Education Promoting Sustainable Development Goals</a:t>
            </a:r>
            <a:endParaRPr lang="en-US" sz="2400" dirty="0"/>
          </a:p>
        </p:txBody>
      </p:sp>
      <p:pic>
        <p:nvPicPr>
          <p:cNvPr id="6146" name="Picture 2" descr="Sustainable Development Goals - Wikipedia">
            <a:extLst>
              <a:ext uri="{FF2B5EF4-FFF2-40B4-BE49-F238E27FC236}">
                <a16:creationId xmlns:a16="http://schemas.microsoft.com/office/drawing/2014/main" xmlns="" id="{A7519EF9-0614-1FF9-A5AF-D093606EAE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9293" y="3044046"/>
            <a:ext cx="2884641" cy="230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p:cTn id="31" dur="3000" fill="hold"/>
                                        <p:tgtEl>
                                          <p:spTgt spid="6146"/>
                                        </p:tgtEl>
                                        <p:attrNameLst>
                                          <p:attrName>ppt_w</p:attrName>
                                        </p:attrNameLst>
                                      </p:cBhvr>
                                      <p:tavLst>
                                        <p:tav tm="0">
                                          <p:val>
                                            <p:fltVal val="0"/>
                                          </p:val>
                                        </p:tav>
                                        <p:tav tm="100000">
                                          <p:val>
                                            <p:strVal val="#ppt_w"/>
                                          </p:val>
                                        </p:tav>
                                      </p:tavLst>
                                    </p:anim>
                                    <p:anim calcmode="lin" valueType="num">
                                      <p:cBhvr>
                                        <p:cTn id="32" dur="3000" fill="hold"/>
                                        <p:tgtEl>
                                          <p:spTgt spid="6146"/>
                                        </p:tgtEl>
                                        <p:attrNameLst>
                                          <p:attrName>ppt_h</p:attrName>
                                        </p:attrNameLst>
                                      </p:cBhvr>
                                      <p:tavLst>
                                        <p:tav tm="0">
                                          <p:val>
                                            <p:fltVal val="0"/>
                                          </p:val>
                                        </p:tav>
                                        <p:tav tm="100000">
                                          <p:val>
                                            <p:strVal val="#ppt_h"/>
                                          </p:val>
                                        </p:tav>
                                      </p:tavLst>
                                    </p:anim>
                                    <p:anim calcmode="lin" valueType="num">
                                      <p:cBhvr>
                                        <p:cTn id="33" dur="3000" fill="hold"/>
                                        <p:tgtEl>
                                          <p:spTgt spid="6146"/>
                                        </p:tgtEl>
                                        <p:attrNameLst>
                                          <p:attrName>style.rotation</p:attrName>
                                        </p:attrNameLst>
                                      </p:cBhvr>
                                      <p:tavLst>
                                        <p:tav tm="0">
                                          <p:val>
                                            <p:fltVal val="90"/>
                                          </p:val>
                                        </p:tav>
                                        <p:tav tm="100000">
                                          <p:val>
                                            <p:fltVal val="0"/>
                                          </p:val>
                                        </p:tav>
                                      </p:tavLst>
                                    </p:anim>
                                    <p:animEffect transition="in" filter="fade">
                                      <p:cBhvr>
                                        <p:cTn id="34"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25</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D1C8529-56E2-7A33-DE90-B8A76B06F6FF}"/>
              </a:ext>
            </a:extLst>
          </p:cNvPr>
          <p:cNvSpPr txBox="1"/>
          <p:nvPr/>
        </p:nvSpPr>
        <p:spPr>
          <a:xfrm>
            <a:off x="3325429" y="1395009"/>
            <a:ext cx="6174418" cy="468077"/>
          </a:xfrm>
          <a:prstGeom prst="rect">
            <a:avLst/>
          </a:prstGeom>
          <a:solidFill>
            <a:srgbClr val="FFC71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World University Rankings</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Table 11">
            <a:extLst>
              <a:ext uri="{FF2B5EF4-FFF2-40B4-BE49-F238E27FC236}">
                <a16:creationId xmlns:a16="http://schemas.microsoft.com/office/drawing/2014/main" xmlns="" id="{0572A660-D701-DD45-7ECB-62288B66298E}"/>
              </a:ext>
            </a:extLst>
          </p:cNvPr>
          <p:cNvGraphicFramePr>
            <a:graphicFrameLocks noGrp="1"/>
          </p:cNvGraphicFramePr>
          <p:nvPr>
            <p:extLst>
              <p:ext uri="{D42A27DB-BD31-4B8C-83A1-F6EECF244321}">
                <p14:modId xmlns:p14="http://schemas.microsoft.com/office/powerpoint/2010/main" val="1316707053"/>
              </p:ext>
            </p:extLst>
          </p:nvPr>
        </p:nvGraphicFramePr>
        <p:xfrm>
          <a:off x="425142" y="2373847"/>
          <a:ext cx="8128000" cy="3296920"/>
        </p:xfrm>
        <a:graphic>
          <a:graphicData uri="http://schemas.openxmlformats.org/drawingml/2006/table">
            <a:tbl>
              <a:tblPr firstRow="1" bandRow="1">
                <a:tableStyleId>{5C22544A-7EE6-4342-B048-85BDC9FD1C3A}</a:tableStyleId>
              </a:tblPr>
              <a:tblGrid>
                <a:gridCol w="3246760">
                  <a:extLst>
                    <a:ext uri="{9D8B030D-6E8A-4147-A177-3AD203B41FA5}">
                      <a16:colId xmlns:a16="http://schemas.microsoft.com/office/drawing/2014/main" xmlns="" val="1520546247"/>
                    </a:ext>
                  </a:extLst>
                </a:gridCol>
                <a:gridCol w="4881240">
                  <a:extLst>
                    <a:ext uri="{9D8B030D-6E8A-4147-A177-3AD203B41FA5}">
                      <a16:colId xmlns:a16="http://schemas.microsoft.com/office/drawing/2014/main" xmlns="" val="745465392"/>
                    </a:ext>
                  </a:extLst>
                </a:gridCol>
              </a:tblGrid>
              <a:tr h="370840">
                <a:tc>
                  <a:txBody>
                    <a:bodyPr/>
                    <a:lstStyle/>
                    <a:p>
                      <a:pPr algn="ctr"/>
                      <a:r>
                        <a:rPr lang="en-US" sz="1800" b="1" kern="1200" dirty="0">
                          <a:solidFill>
                            <a:schemeClr val="lt1"/>
                          </a:solidFill>
                          <a:effectLst/>
                          <a:latin typeface="+mn-lt"/>
                          <a:ea typeface="+mn-ea"/>
                          <a:cs typeface="+mj-cs"/>
                        </a:rPr>
                        <a:t>Rankings</a:t>
                      </a:r>
                      <a:endParaRPr lang="en-US" dirty="0">
                        <a:cs typeface="+mj-cs"/>
                      </a:endParaRPr>
                    </a:p>
                  </a:txBody>
                  <a:tcPr/>
                </a:tc>
                <a:tc>
                  <a:txBody>
                    <a:bodyPr/>
                    <a:lstStyle/>
                    <a:p>
                      <a:pPr algn="ctr"/>
                      <a:r>
                        <a:rPr lang="en-US" sz="1800" b="1" kern="1200" dirty="0">
                          <a:solidFill>
                            <a:schemeClr val="lt1"/>
                          </a:solidFill>
                          <a:effectLst/>
                          <a:latin typeface="+mn-lt"/>
                          <a:ea typeface="+mn-ea"/>
                          <a:cs typeface="+mj-cs"/>
                        </a:rPr>
                        <a:t>Indicators </a:t>
                      </a:r>
                      <a:endParaRPr lang="en-US" dirty="0">
                        <a:cs typeface="+mj-cs"/>
                      </a:endParaRPr>
                    </a:p>
                  </a:txBody>
                  <a:tcPr/>
                </a:tc>
                <a:extLst>
                  <a:ext uri="{0D108BD9-81ED-4DB2-BD59-A6C34878D82A}">
                    <a16:rowId xmlns:a16="http://schemas.microsoft.com/office/drawing/2014/main" xmlns="" val="23671886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j-cs"/>
                        </a:rPr>
                        <a:t>QS World University Ranking</a:t>
                      </a:r>
                      <a:endParaRPr lang="en-US" dirty="0">
                        <a:solidFill>
                          <a:schemeClr val="tx1"/>
                        </a:solidFill>
                        <a:cs typeface="+mj-cs"/>
                      </a:endParaRPr>
                    </a:p>
                  </a:txBody>
                  <a:tcPr/>
                </a:tc>
                <a:tc>
                  <a:txBody>
                    <a:bodyPr/>
                    <a:lstStyle/>
                    <a:p>
                      <a:pPr marL="285750" lvl="0" indent="-285750" rtl="0">
                        <a:buFont typeface="Wingdings" panose="05000000000000000000" pitchFamily="2" charset="2"/>
                        <a:buChar char="ü"/>
                      </a:pPr>
                      <a:r>
                        <a:rPr lang="en-US" sz="1800" b="1" kern="1200" dirty="0">
                          <a:solidFill>
                            <a:schemeClr val="dk1"/>
                          </a:solidFill>
                          <a:effectLst/>
                          <a:latin typeface="+mn-lt"/>
                          <a:ea typeface="+mn-ea"/>
                          <a:cs typeface="+mj-cs"/>
                        </a:rPr>
                        <a:t>Citations per faculty, </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Academic reputation, </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Employer reputation, </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F</a:t>
                      </a:r>
                      <a:r>
                        <a:rPr lang="ar-SA" sz="1800" b="1" kern="1200" dirty="0">
                          <a:solidFill>
                            <a:schemeClr val="dk1"/>
                          </a:solidFill>
                          <a:effectLst/>
                          <a:latin typeface="+mn-lt"/>
                          <a:ea typeface="+mn-ea"/>
                          <a:cs typeface="+mj-cs"/>
                        </a:rPr>
                        <a:t>aculty/student</a:t>
                      </a:r>
                      <a:r>
                        <a:rPr lang="en-US" sz="1800" b="1" kern="1200" dirty="0">
                          <a:solidFill>
                            <a:schemeClr val="dk1"/>
                          </a:solidFill>
                          <a:effectLst/>
                          <a:latin typeface="+mn-lt"/>
                          <a:ea typeface="+mn-ea"/>
                          <a:cs typeface="+mj-cs"/>
                        </a:rPr>
                        <a:t> ratio, </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International student ratio </a:t>
                      </a:r>
                    </a:p>
                    <a:p>
                      <a:pPr marL="285750" indent="-285750">
                        <a:buFont typeface="Wingdings" panose="05000000000000000000" pitchFamily="2" charset="2"/>
                        <a:buChar char="ü"/>
                      </a:pPr>
                      <a:r>
                        <a:rPr lang="en-US" sz="1800" b="1" kern="1200" dirty="0">
                          <a:solidFill>
                            <a:schemeClr val="dk1"/>
                          </a:solidFill>
                          <a:effectLst/>
                          <a:latin typeface="+mn-lt"/>
                          <a:ea typeface="+mn-ea"/>
                          <a:cs typeface="+mj-cs"/>
                        </a:rPr>
                        <a:t>International faculty ratio.</a:t>
                      </a:r>
                      <a:endParaRPr lang="en-US" b="1" dirty="0">
                        <a:cs typeface="+mj-cs"/>
                      </a:endParaRPr>
                    </a:p>
                  </a:txBody>
                  <a:tcPr/>
                </a:tc>
                <a:extLst>
                  <a:ext uri="{0D108BD9-81ED-4DB2-BD59-A6C34878D82A}">
                    <a16:rowId xmlns:a16="http://schemas.microsoft.com/office/drawing/2014/main" xmlns="" val="95657160"/>
                  </a:ext>
                </a:extLst>
              </a:tr>
              <a:tr h="370840">
                <a:tc>
                  <a:txBody>
                    <a:bodyPr/>
                    <a:lstStyle/>
                    <a:p>
                      <a:r>
                        <a:rPr lang="en-US" sz="1800" b="1" kern="1200" dirty="0">
                          <a:solidFill>
                            <a:schemeClr val="dk1"/>
                          </a:solidFill>
                          <a:effectLst/>
                          <a:latin typeface="+mn-lt"/>
                          <a:ea typeface="+mn-ea"/>
                          <a:cs typeface="+mj-cs"/>
                        </a:rPr>
                        <a:t>Shanghai Ranking</a:t>
                      </a:r>
                      <a:endParaRPr lang="en-US" dirty="0">
                        <a:cs typeface="+mj-cs"/>
                      </a:endParaRPr>
                    </a:p>
                  </a:txBody>
                  <a:tcPr/>
                </a:tc>
                <a:tc>
                  <a:txBody>
                    <a:bodyPr/>
                    <a:lstStyle/>
                    <a:p>
                      <a:pPr marL="285750" lvl="0" indent="-285750" rtl="0" latinLnBrk="1">
                        <a:buFont typeface="Wingdings" panose="05000000000000000000" pitchFamily="2" charset="2"/>
                        <a:buChar char="ü"/>
                      </a:pPr>
                      <a:r>
                        <a:rPr lang="en-US" sz="1800" b="1" kern="1200" dirty="0">
                          <a:solidFill>
                            <a:schemeClr val="dk1"/>
                          </a:solidFill>
                          <a:effectLst/>
                          <a:latin typeface="+mn-lt"/>
                          <a:ea typeface="+mn-ea"/>
                          <a:cs typeface="+mj-cs"/>
                        </a:rPr>
                        <a:t>Quality of Education</a:t>
                      </a:r>
                    </a:p>
                    <a:p>
                      <a:pPr marL="285750" lvl="0" indent="-285750" latinLnBrk="1">
                        <a:buFont typeface="Wingdings" panose="05000000000000000000" pitchFamily="2" charset="2"/>
                        <a:buChar char="ü"/>
                      </a:pPr>
                      <a:r>
                        <a:rPr lang="en-US" sz="1800" b="1" kern="1200" dirty="0">
                          <a:solidFill>
                            <a:schemeClr val="dk1"/>
                          </a:solidFill>
                          <a:effectLst/>
                          <a:latin typeface="+mn-lt"/>
                          <a:ea typeface="+mn-ea"/>
                          <a:cs typeface="+mj-cs"/>
                        </a:rPr>
                        <a:t>Quality of Faculty, Highly Cited Researchers</a:t>
                      </a:r>
                    </a:p>
                    <a:p>
                      <a:pPr marL="285750" lvl="0" indent="-285750" latinLnBrk="1">
                        <a:buFont typeface="Wingdings" panose="05000000000000000000" pitchFamily="2" charset="2"/>
                        <a:buChar char="ü"/>
                      </a:pPr>
                      <a:r>
                        <a:rPr lang="en-US" sz="1800" b="1" kern="1200" dirty="0">
                          <a:solidFill>
                            <a:schemeClr val="dk1"/>
                          </a:solidFill>
                          <a:effectLst/>
                          <a:latin typeface="+mn-lt"/>
                          <a:ea typeface="+mn-ea"/>
                          <a:cs typeface="+mj-cs"/>
                        </a:rPr>
                        <a:t>Research Output</a:t>
                      </a:r>
                    </a:p>
                    <a:p>
                      <a:pPr marL="285750" indent="-285750">
                        <a:buFont typeface="Wingdings" panose="05000000000000000000" pitchFamily="2" charset="2"/>
                        <a:buChar char="ü"/>
                      </a:pPr>
                      <a:r>
                        <a:rPr lang="en-US" sz="1800" b="1" kern="1200" dirty="0">
                          <a:solidFill>
                            <a:schemeClr val="dk1"/>
                          </a:solidFill>
                          <a:effectLst/>
                          <a:latin typeface="+mn-lt"/>
                          <a:ea typeface="+mn-ea"/>
                          <a:cs typeface="+mj-cs"/>
                        </a:rPr>
                        <a:t>Per Capita Performance</a:t>
                      </a:r>
                      <a:endParaRPr lang="en-US" b="1" dirty="0">
                        <a:cs typeface="+mj-cs"/>
                      </a:endParaRPr>
                    </a:p>
                  </a:txBody>
                  <a:tcPr/>
                </a:tc>
                <a:extLst>
                  <a:ext uri="{0D108BD9-81ED-4DB2-BD59-A6C34878D82A}">
                    <a16:rowId xmlns:a16="http://schemas.microsoft.com/office/drawing/2014/main" xmlns="" val="3274750537"/>
                  </a:ext>
                </a:extLst>
              </a:tr>
            </a:tbl>
          </a:graphicData>
        </a:graphic>
      </p:graphicFrame>
      <p:pic>
        <p:nvPicPr>
          <p:cNvPr id="26626" name="Picture 2" descr="QS World University Rankings: Sustainability 2023">
            <a:extLst>
              <a:ext uri="{FF2B5EF4-FFF2-40B4-BE49-F238E27FC236}">
                <a16:creationId xmlns:a16="http://schemas.microsoft.com/office/drawing/2014/main" xmlns="" id="{C4F78E47-3935-464B-6C14-F4124E76FB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3424" y="2716568"/>
            <a:ext cx="3159008" cy="16583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UC3M among the best universities in the world in 11 subjects according to  the Shanghai Ranking | UC3M">
            <a:extLst>
              <a:ext uri="{FF2B5EF4-FFF2-40B4-BE49-F238E27FC236}">
                <a16:creationId xmlns:a16="http://schemas.microsoft.com/office/drawing/2014/main" xmlns="" id="{8ECDB12E-B09B-C34B-0297-FFBD0F736D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93424" y="4165846"/>
            <a:ext cx="32385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2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26</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D1C8529-56E2-7A33-DE90-B8A76B06F6FF}"/>
              </a:ext>
            </a:extLst>
          </p:cNvPr>
          <p:cNvSpPr txBox="1"/>
          <p:nvPr/>
        </p:nvSpPr>
        <p:spPr>
          <a:xfrm>
            <a:off x="3325429" y="1272562"/>
            <a:ext cx="6174418" cy="468077"/>
          </a:xfrm>
          <a:prstGeom prst="rect">
            <a:avLst/>
          </a:prstGeom>
          <a:solidFill>
            <a:srgbClr val="FFC71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World University Rankings</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Table 11">
            <a:extLst>
              <a:ext uri="{FF2B5EF4-FFF2-40B4-BE49-F238E27FC236}">
                <a16:creationId xmlns:a16="http://schemas.microsoft.com/office/drawing/2014/main" xmlns="" id="{0572A660-D701-DD45-7ECB-62288B66298E}"/>
              </a:ext>
            </a:extLst>
          </p:cNvPr>
          <p:cNvGraphicFramePr>
            <a:graphicFrameLocks noGrp="1"/>
          </p:cNvGraphicFramePr>
          <p:nvPr>
            <p:extLst>
              <p:ext uri="{D42A27DB-BD31-4B8C-83A1-F6EECF244321}">
                <p14:modId xmlns:p14="http://schemas.microsoft.com/office/powerpoint/2010/main" val="3804549526"/>
              </p:ext>
            </p:extLst>
          </p:nvPr>
        </p:nvGraphicFramePr>
        <p:xfrm>
          <a:off x="425141" y="1915160"/>
          <a:ext cx="9074706" cy="4668520"/>
        </p:xfrm>
        <a:graphic>
          <a:graphicData uri="http://schemas.openxmlformats.org/drawingml/2006/table">
            <a:tbl>
              <a:tblPr firstRow="1" bandRow="1">
                <a:tableStyleId>{5C22544A-7EE6-4342-B048-85BDC9FD1C3A}</a:tableStyleId>
              </a:tblPr>
              <a:tblGrid>
                <a:gridCol w="3624925">
                  <a:extLst>
                    <a:ext uri="{9D8B030D-6E8A-4147-A177-3AD203B41FA5}">
                      <a16:colId xmlns:a16="http://schemas.microsoft.com/office/drawing/2014/main" xmlns="" val="1520546247"/>
                    </a:ext>
                  </a:extLst>
                </a:gridCol>
                <a:gridCol w="5449781">
                  <a:extLst>
                    <a:ext uri="{9D8B030D-6E8A-4147-A177-3AD203B41FA5}">
                      <a16:colId xmlns:a16="http://schemas.microsoft.com/office/drawing/2014/main" xmlns="" val="745465392"/>
                    </a:ext>
                  </a:extLst>
                </a:gridCol>
              </a:tblGrid>
              <a:tr h="370840">
                <a:tc>
                  <a:txBody>
                    <a:bodyPr/>
                    <a:lstStyle/>
                    <a:p>
                      <a:pPr algn="ctr"/>
                      <a:r>
                        <a:rPr lang="en-US" sz="1800" b="1" kern="1200" dirty="0">
                          <a:solidFill>
                            <a:schemeClr val="lt1"/>
                          </a:solidFill>
                          <a:effectLst/>
                          <a:latin typeface="+mn-lt"/>
                          <a:ea typeface="+mn-ea"/>
                          <a:cs typeface="+mj-cs"/>
                        </a:rPr>
                        <a:t>Rankings</a:t>
                      </a:r>
                      <a:endParaRPr lang="en-US" dirty="0">
                        <a:cs typeface="+mj-cs"/>
                      </a:endParaRPr>
                    </a:p>
                  </a:txBody>
                  <a:tcPr/>
                </a:tc>
                <a:tc>
                  <a:txBody>
                    <a:bodyPr/>
                    <a:lstStyle/>
                    <a:p>
                      <a:pPr algn="ctr"/>
                      <a:r>
                        <a:rPr lang="en-US" sz="1800" b="1" kern="1200" dirty="0">
                          <a:solidFill>
                            <a:schemeClr val="lt1"/>
                          </a:solidFill>
                          <a:effectLst/>
                          <a:latin typeface="+mn-lt"/>
                          <a:ea typeface="+mn-ea"/>
                          <a:cs typeface="+mj-cs"/>
                        </a:rPr>
                        <a:t>Indicators </a:t>
                      </a:r>
                      <a:endParaRPr lang="en-US" dirty="0">
                        <a:cs typeface="+mj-cs"/>
                      </a:endParaRPr>
                    </a:p>
                  </a:txBody>
                  <a:tcPr/>
                </a:tc>
                <a:extLst>
                  <a:ext uri="{0D108BD9-81ED-4DB2-BD59-A6C34878D82A}">
                    <a16:rowId xmlns:a16="http://schemas.microsoft.com/office/drawing/2014/main" xmlns="" val="23671886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UNIRANKS</a:t>
                      </a:r>
                      <a:endParaRPr lang="en-US" dirty="0">
                        <a:solidFill>
                          <a:schemeClr val="tx1"/>
                        </a:solidFill>
                        <a:cs typeface="+mj-cs"/>
                      </a:endParaRPr>
                    </a:p>
                  </a:txBody>
                  <a:tcPr/>
                </a:tc>
                <a:tc>
                  <a:txBody>
                    <a:bodyPr/>
                    <a:lstStyle/>
                    <a:p>
                      <a:pPr marL="285750" lvl="0" indent="-285750" rtl="0">
                        <a:buFont typeface="Wingdings" panose="05000000000000000000" pitchFamily="2" charset="2"/>
                        <a:buChar char="ü"/>
                      </a:pPr>
                      <a:r>
                        <a:rPr lang="en-US" sz="1800" b="1" kern="1200" dirty="0">
                          <a:solidFill>
                            <a:schemeClr val="dk1"/>
                          </a:solidFill>
                          <a:effectLst/>
                          <a:latin typeface="+mn-lt"/>
                          <a:ea typeface="+mn-ea"/>
                          <a:cs typeface="+mj-cs"/>
                        </a:rPr>
                        <a:t>Student </a:t>
                      </a:r>
                      <a:r>
                        <a:rPr lang="ar-SA" sz="1800" b="1" kern="1200" dirty="0">
                          <a:solidFill>
                            <a:schemeClr val="dk1"/>
                          </a:solidFill>
                          <a:effectLst/>
                          <a:latin typeface="+mn-lt"/>
                          <a:ea typeface="+mn-ea"/>
                          <a:cs typeface="+mj-cs"/>
                        </a:rPr>
                        <a:t>Well-being</a:t>
                      </a:r>
                      <a:r>
                        <a:rPr lang="en-US" sz="1800" b="1" kern="1200" dirty="0">
                          <a:solidFill>
                            <a:schemeClr val="dk1"/>
                          </a:solidFill>
                          <a:effectLst/>
                          <a:latin typeface="+mn-lt"/>
                          <a:ea typeface="+mn-ea"/>
                          <a:cs typeface="+mj-cs"/>
                        </a:rPr>
                        <a:t>, Facilities</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Awards</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Employability</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local &amp; international ranks</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Internationalization &amp; Diversity</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Academic &amp; Researchers</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Quality of Education</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Web Impact</a:t>
                      </a:r>
                    </a:p>
                    <a:p>
                      <a:pPr marL="285750" lvl="0" indent="-285750">
                        <a:buFont typeface="Wingdings" panose="05000000000000000000" pitchFamily="2" charset="2"/>
                        <a:buChar char="ü"/>
                      </a:pPr>
                      <a:r>
                        <a:rPr lang="en-US" sz="1800" b="1" kern="1200" dirty="0">
                          <a:solidFill>
                            <a:schemeClr val="dk1"/>
                          </a:solidFill>
                          <a:effectLst/>
                          <a:latin typeface="+mn-lt"/>
                          <a:ea typeface="+mn-ea"/>
                          <a:cs typeface="+mj-cs"/>
                        </a:rPr>
                        <a:t>Digitalization &amp; Smart Campus</a:t>
                      </a:r>
                    </a:p>
                    <a:p>
                      <a:pPr marL="285750" indent="-285750">
                        <a:buFont typeface="Wingdings" panose="05000000000000000000" pitchFamily="2" charset="2"/>
                        <a:buChar char="ü"/>
                      </a:pPr>
                      <a:r>
                        <a:rPr lang="en-US" sz="1800" b="1" kern="1200" dirty="0">
                          <a:solidFill>
                            <a:schemeClr val="dk1"/>
                          </a:solidFill>
                          <a:effectLst/>
                          <a:latin typeface="+mn-lt"/>
                          <a:ea typeface="+mn-ea"/>
                          <a:cs typeface="+mj-cs"/>
                        </a:rPr>
                        <a:t>Elite Manual Audit</a:t>
                      </a:r>
                      <a:endParaRPr lang="en-US" b="1" dirty="0">
                        <a:cs typeface="+mj-cs"/>
                      </a:endParaRPr>
                    </a:p>
                  </a:txBody>
                  <a:tcPr/>
                </a:tc>
                <a:extLst>
                  <a:ext uri="{0D108BD9-81ED-4DB2-BD59-A6C34878D82A}">
                    <a16:rowId xmlns:a16="http://schemas.microsoft.com/office/drawing/2014/main" xmlns="" val="95657160"/>
                  </a:ext>
                </a:extLst>
              </a:tr>
              <a:tr h="370840">
                <a:tc>
                  <a:txBody>
                    <a:bodyPr/>
                    <a:lstStyle/>
                    <a:p>
                      <a:r>
                        <a:rPr lang="en-US" sz="1800" b="1" kern="1200" dirty="0">
                          <a:solidFill>
                            <a:schemeClr val="dk1"/>
                          </a:solidFill>
                          <a:effectLst/>
                          <a:latin typeface="+mn-lt"/>
                          <a:ea typeface="+mn-ea"/>
                          <a:cs typeface="+mn-cs"/>
                        </a:rPr>
                        <a:t>Webometrics university ranking</a:t>
                      </a:r>
                      <a:endParaRPr lang="en-US" dirty="0">
                        <a:cs typeface="+mj-cs"/>
                      </a:endParaRPr>
                    </a:p>
                  </a:txBody>
                  <a:tcPr/>
                </a:tc>
                <a:tc>
                  <a:txBody>
                    <a:bodyPr/>
                    <a:lstStyle/>
                    <a:p>
                      <a:pPr marL="285750" lvl="0" indent="-285750" rtl="0">
                        <a:buFont typeface="Wingdings" panose="05000000000000000000" pitchFamily="2" charset="2"/>
                        <a:buChar char="ü"/>
                      </a:pPr>
                      <a:r>
                        <a:rPr lang="en-US" sz="1800" b="1" kern="1200" dirty="0">
                          <a:solidFill>
                            <a:schemeClr val="dk1"/>
                          </a:solidFill>
                          <a:effectLst/>
                          <a:latin typeface="Times New Roman" panose="02020603050405020304" pitchFamily="18" charset="0"/>
                          <a:ea typeface="+mn-ea"/>
                          <a:cs typeface="Times New Roman" panose="02020603050405020304" pitchFamily="18" charset="0"/>
                        </a:rPr>
                        <a:t>The volume of the Web content (number of web pages and files) </a:t>
                      </a:r>
                    </a:p>
                    <a:p>
                      <a:pPr marL="285750" indent="-285750">
                        <a:buFont typeface="Wingdings" panose="05000000000000000000" pitchFamily="2" charset="2"/>
                        <a:buChar char="ü"/>
                      </a:pPr>
                      <a:r>
                        <a:rPr lang="en-US" sz="1800" b="1" kern="1200" dirty="0">
                          <a:solidFill>
                            <a:schemeClr val="dk1"/>
                          </a:solidFill>
                          <a:effectLst/>
                          <a:latin typeface="Times New Roman" panose="02020603050405020304" pitchFamily="18" charset="0"/>
                          <a:ea typeface="+mn-ea"/>
                          <a:cs typeface="Times New Roman" panose="02020603050405020304" pitchFamily="18" charset="0"/>
                        </a:rPr>
                        <a:t>Visibility and impact of these web publications according to the number of external in links (site citations) they received. </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74750537"/>
                  </a:ext>
                </a:extLst>
              </a:tr>
            </a:tbl>
          </a:graphicData>
        </a:graphic>
      </p:graphicFrame>
      <p:pic>
        <p:nvPicPr>
          <p:cNvPr id="5" name="Picture 2" descr="WHERS | World Higher Education Ranking Summit - WHERS | World Higher  Education Ranking Summit 2022">
            <a:extLst>
              <a:ext uri="{FF2B5EF4-FFF2-40B4-BE49-F238E27FC236}">
                <a16:creationId xmlns:a16="http://schemas.microsoft.com/office/drawing/2014/main" xmlns="" id="{3372CE77-EEEF-A896-A2D8-69C553F5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958" y="3116062"/>
            <a:ext cx="3063554" cy="1183655"/>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SUSU Improved Its Positions in Webometrics 2018 World Ranking - South Ural  State University">
            <a:extLst>
              <a:ext uri="{FF2B5EF4-FFF2-40B4-BE49-F238E27FC236}">
                <a16:creationId xmlns:a16="http://schemas.microsoft.com/office/drawing/2014/main" xmlns="" id="{CE8DD40C-94D9-8D98-17BE-1810CEACB6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9847" y="4717876"/>
            <a:ext cx="2568343" cy="173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18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27</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CDECB74E-85FF-EC4F-C50B-AEB270FD0164}"/>
              </a:ext>
            </a:extLst>
          </p:cNvPr>
          <p:cNvSpPr txBox="1"/>
          <p:nvPr/>
        </p:nvSpPr>
        <p:spPr>
          <a:xfrm>
            <a:off x="3325429" y="1395009"/>
            <a:ext cx="6174418" cy="468077"/>
          </a:xfrm>
          <a:prstGeom prst="rect">
            <a:avLst/>
          </a:prstGeom>
          <a:solidFill>
            <a:srgbClr val="FFC71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World University Rankings</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D4CDD94B-94F0-763E-40D6-8E7804A90EF6}"/>
              </a:ext>
            </a:extLst>
          </p:cNvPr>
          <p:cNvGraphicFramePr>
            <a:graphicFrameLocks noGrp="1"/>
          </p:cNvGraphicFramePr>
          <p:nvPr>
            <p:extLst>
              <p:ext uri="{D42A27DB-BD31-4B8C-83A1-F6EECF244321}">
                <p14:modId xmlns:p14="http://schemas.microsoft.com/office/powerpoint/2010/main" val="1890492953"/>
              </p:ext>
            </p:extLst>
          </p:nvPr>
        </p:nvGraphicFramePr>
        <p:xfrm>
          <a:off x="1561811" y="2203094"/>
          <a:ext cx="9161756" cy="4218432"/>
        </p:xfrm>
        <a:graphic>
          <a:graphicData uri="http://schemas.openxmlformats.org/drawingml/2006/table">
            <a:tbl>
              <a:tblPr firstRow="1" firstCol="1" bandRow="1">
                <a:tableStyleId>{5C22544A-7EE6-4342-B048-85BDC9FD1C3A}</a:tableStyleId>
              </a:tblPr>
              <a:tblGrid>
                <a:gridCol w="7745247">
                  <a:extLst>
                    <a:ext uri="{9D8B030D-6E8A-4147-A177-3AD203B41FA5}">
                      <a16:colId xmlns:a16="http://schemas.microsoft.com/office/drawing/2014/main" xmlns="" val="2640417316"/>
                    </a:ext>
                  </a:extLst>
                </a:gridCol>
                <a:gridCol w="1416509">
                  <a:extLst>
                    <a:ext uri="{9D8B030D-6E8A-4147-A177-3AD203B41FA5}">
                      <a16:colId xmlns:a16="http://schemas.microsoft.com/office/drawing/2014/main" xmlns="" val="3870784602"/>
                    </a:ext>
                  </a:extLst>
                </a:gridCol>
              </a:tblGrid>
              <a:tr h="0">
                <a:tc gridSpan="2">
                  <a:txBody>
                    <a:bodyPr/>
                    <a:lstStyle/>
                    <a:p>
                      <a:pPr marL="0" marR="0">
                        <a:spcBef>
                          <a:spcPts val="0"/>
                        </a:spcBef>
                        <a:spcAft>
                          <a:spcPts val="0"/>
                        </a:spcAft>
                      </a:pPr>
                      <a:r>
                        <a:rPr lang="en-US" sz="2000" dirty="0">
                          <a:effectLst/>
                        </a:rPr>
                        <a:t>Times Higher Education (THE) World University Rankings</a:t>
                      </a:r>
                    </a:p>
                    <a:p>
                      <a:pPr marL="0" marR="0">
                        <a:lnSpc>
                          <a:spcPct val="107000"/>
                        </a:lnSpc>
                        <a:spcBef>
                          <a:spcPts val="0"/>
                        </a:spcBef>
                        <a:spcAft>
                          <a:spcPts val="0"/>
                        </a:spcAft>
                      </a:pPr>
                      <a:r>
                        <a:rPr lang="en-US" sz="2000" dirty="0">
                          <a:effectLst/>
                        </a:rPr>
                        <a:t> </a:t>
                      </a:r>
                    </a:p>
                    <a:p>
                      <a:pPr marL="0" marR="0" algn="just">
                        <a:lnSpc>
                          <a:spcPct val="107000"/>
                        </a:lnSpc>
                        <a:spcBef>
                          <a:spcPts val="0"/>
                        </a:spcBef>
                        <a:spcAft>
                          <a:spcPts val="0"/>
                        </a:spcAft>
                      </a:pPr>
                      <a:r>
                        <a:rPr lang="en-US" sz="2000" dirty="0">
                          <a:effectLst/>
                        </a:rPr>
                        <a:t>This is a ranking list compiled by UK Times Higher Education (THE). In 2010, THE split from its previous partner Quacquarelli Symonds and started to collaborate with Thomson Reuters to create a separate ranking list based on a new set of assessing criteria:</a:t>
                      </a:r>
                    </a:p>
                    <a:p>
                      <a:pPr marL="0" marR="0" algn="just">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sz="2000" dirty="0"/>
                    </a:p>
                  </a:txBody>
                  <a:tcPr/>
                </a:tc>
                <a:extLst>
                  <a:ext uri="{0D108BD9-81ED-4DB2-BD59-A6C34878D82A}">
                    <a16:rowId xmlns:a16="http://schemas.microsoft.com/office/drawing/2014/main" xmlns="" val="2721011197"/>
                  </a:ext>
                </a:extLst>
              </a:tr>
              <a:tr h="0">
                <a:tc>
                  <a:txBody>
                    <a:bodyPr/>
                    <a:lstStyle/>
                    <a:p>
                      <a:pPr marL="0" marR="0" algn="ctr">
                        <a:lnSpc>
                          <a:spcPct val="107000"/>
                        </a:lnSpc>
                        <a:spcBef>
                          <a:spcPts val="0"/>
                        </a:spcBef>
                        <a:spcAft>
                          <a:spcPts val="0"/>
                        </a:spcAft>
                      </a:pPr>
                      <a:r>
                        <a:rPr lang="en-US" sz="2000">
                          <a:effectLst/>
                        </a:rPr>
                        <a:t>Criteria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2000">
                          <a:effectLst/>
                        </a:rPr>
                        <a:t>Weight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xmlns="" val="3090282060"/>
                  </a:ext>
                </a:extLst>
              </a:tr>
              <a:tr h="0">
                <a:tc>
                  <a:txBody>
                    <a:bodyPr/>
                    <a:lstStyle/>
                    <a:p>
                      <a:pPr marL="0" marR="0">
                        <a:lnSpc>
                          <a:spcPct val="107000"/>
                        </a:lnSpc>
                        <a:spcBef>
                          <a:spcPts val="0"/>
                        </a:spcBef>
                        <a:spcAft>
                          <a:spcPts val="0"/>
                        </a:spcAft>
                      </a:pPr>
                      <a:r>
                        <a:rPr lang="en-US" sz="2000">
                          <a:effectLst/>
                        </a:rPr>
                        <a:t>Teaching - the learning environment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xmlns="" val="2961368508"/>
                  </a:ext>
                </a:extLst>
              </a:tr>
              <a:tr h="0">
                <a:tc>
                  <a:txBody>
                    <a:bodyPr/>
                    <a:lstStyle/>
                    <a:p>
                      <a:pPr marL="0" marR="0">
                        <a:lnSpc>
                          <a:spcPct val="107000"/>
                        </a:lnSpc>
                        <a:spcBef>
                          <a:spcPts val="0"/>
                        </a:spcBef>
                        <a:spcAft>
                          <a:spcPts val="0"/>
                        </a:spcAft>
                      </a:pPr>
                      <a:r>
                        <a:rPr lang="en-US" sz="2000">
                          <a:effectLst/>
                        </a:rPr>
                        <a:t>Research - volume, income, and reputation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xmlns="" val="1931074805"/>
                  </a:ext>
                </a:extLst>
              </a:tr>
              <a:tr h="0">
                <a:tc>
                  <a:txBody>
                    <a:bodyPr/>
                    <a:lstStyle/>
                    <a:p>
                      <a:pPr marL="0" marR="0">
                        <a:lnSpc>
                          <a:spcPct val="107000"/>
                        </a:lnSpc>
                        <a:spcBef>
                          <a:spcPts val="0"/>
                        </a:spcBef>
                        <a:spcAft>
                          <a:spcPts val="0"/>
                        </a:spcAft>
                      </a:pPr>
                      <a:r>
                        <a:rPr lang="en-US" sz="2000">
                          <a:effectLst/>
                        </a:rPr>
                        <a:t>Citations - research influence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xmlns="" val="1269565875"/>
                  </a:ext>
                </a:extLst>
              </a:tr>
              <a:tr h="0">
                <a:tc>
                  <a:txBody>
                    <a:bodyPr/>
                    <a:lstStyle/>
                    <a:p>
                      <a:pPr marL="0" marR="0">
                        <a:lnSpc>
                          <a:spcPct val="107000"/>
                        </a:lnSpc>
                        <a:spcBef>
                          <a:spcPts val="0"/>
                        </a:spcBef>
                        <a:spcAft>
                          <a:spcPts val="0"/>
                        </a:spcAft>
                      </a:pPr>
                      <a:r>
                        <a:rPr lang="en-US" sz="2000">
                          <a:effectLst/>
                        </a:rPr>
                        <a:t>Industry income - innovation</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2000">
                          <a:effectLst/>
                        </a:rPr>
                        <a:t>2.5%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xmlns="" val="27949036"/>
                  </a:ext>
                </a:extLst>
              </a:tr>
              <a:tr h="0">
                <a:tc>
                  <a:txBody>
                    <a:bodyPr/>
                    <a:lstStyle/>
                    <a:p>
                      <a:pPr marL="0" marR="0">
                        <a:lnSpc>
                          <a:spcPct val="107000"/>
                        </a:lnSpc>
                        <a:spcBef>
                          <a:spcPts val="0"/>
                        </a:spcBef>
                        <a:spcAft>
                          <a:spcPts val="0"/>
                        </a:spcAft>
                      </a:pPr>
                      <a:r>
                        <a:rPr lang="en-US" sz="2000">
                          <a:effectLst/>
                        </a:rPr>
                        <a:t>International outlook - staff, students, and research</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0"/>
                        </a:spcAft>
                      </a:pPr>
                      <a:r>
                        <a:rPr lang="en-US" sz="2000" dirty="0">
                          <a:effectLst/>
                        </a:rPr>
                        <a:t>7.5%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xmlns="" val="2797334503"/>
                  </a:ext>
                </a:extLst>
              </a:tr>
            </a:tbl>
          </a:graphicData>
        </a:graphic>
      </p:graphicFrame>
    </p:spTree>
    <p:extLst>
      <p:ext uri="{BB962C8B-B14F-4D97-AF65-F5344CB8AC3E}">
        <p14:creationId xmlns:p14="http://schemas.microsoft.com/office/powerpoint/2010/main" val="257822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28</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8DBF4058-9979-0613-1747-403B7D12264E}"/>
              </a:ext>
            </a:extLst>
          </p:cNvPr>
          <p:cNvSpPr txBox="1"/>
          <p:nvPr/>
        </p:nvSpPr>
        <p:spPr>
          <a:xfrm>
            <a:off x="334392" y="1381238"/>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pic>
        <p:nvPicPr>
          <p:cNvPr id="25602" name="Picture 2" descr="EDT &amp; Partners (@EDTPartners) / Twitter">
            <a:extLst>
              <a:ext uri="{FF2B5EF4-FFF2-40B4-BE49-F238E27FC236}">
                <a16:creationId xmlns:a16="http://schemas.microsoft.com/office/drawing/2014/main" xmlns="" id="{1BAB91CA-BAAE-0F2C-228B-26D1ECBE3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1735" y="3929379"/>
            <a:ext cx="2103269" cy="210326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xmlns="" id="{17FD07DC-E37E-D59C-ED85-AF406E29BC90}"/>
              </a:ext>
            </a:extLst>
          </p:cNvPr>
          <p:cNvSpPr/>
          <p:nvPr/>
        </p:nvSpPr>
        <p:spPr>
          <a:xfrm>
            <a:off x="527228" y="2996564"/>
            <a:ext cx="1919056" cy="1836917"/>
          </a:xfrm>
          <a:prstGeom prst="ellipse">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Bradley Hand ITC" panose="03070402050302030203" pitchFamily="66" charset="0"/>
              </a:rPr>
              <a:t>Prepared </a:t>
            </a:r>
          </a:p>
          <a:p>
            <a:pPr algn="ctr"/>
            <a:r>
              <a:rPr lang="en-US" sz="2400" b="1" dirty="0">
                <a:solidFill>
                  <a:schemeClr val="bg1"/>
                </a:solidFill>
                <a:latin typeface="Bradley Hand ITC" panose="03070402050302030203" pitchFamily="66" charset="0"/>
              </a:rPr>
              <a:t>By</a:t>
            </a:r>
          </a:p>
        </p:txBody>
      </p:sp>
      <p:pic>
        <p:nvPicPr>
          <p:cNvPr id="25604" name="Picture 4" descr="Media | Mobile World Capital Barcelona">
            <a:extLst>
              <a:ext uri="{FF2B5EF4-FFF2-40B4-BE49-F238E27FC236}">
                <a16:creationId xmlns:a16="http://schemas.microsoft.com/office/drawing/2014/main" xmlns="" id="{8D9598E2-780B-9C50-0112-29485A8319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8567" y="1995494"/>
            <a:ext cx="3781149" cy="1496554"/>
          </a:xfrm>
          <a:prstGeom prst="rect">
            <a:avLst/>
          </a:prstGeom>
          <a:no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D0EB9755-B8E0-1448-CD8E-6E58CFD9221D}"/>
              </a:ext>
            </a:extLst>
          </p:cNvPr>
          <p:cNvSpPr txBox="1"/>
          <p:nvPr/>
        </p:nvSpPr>
        <p:spPr>
          <a:xfrm>
            <a:off x="6531999" y="1957875"/>
            <a:ext cx="5393983" cy="1569660"/>
          </a:xfrm>
          <a:prstGeom prst="rect">
            <a:avLst/>
          </a:prstGeom>
          <a:solidFill>
            <a:srgbClr val="3333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Mobile World Capital Barcelona is an initiative driving the digital advancement of society while helping improve people’s lives globally. </a:t>
            </a:r>
          </a:p>
        </p:txBody>
      </p:sp>
      <p:sp>
        <p:nvSpPr>
          <p:cNvPr id="14" name="TextBox 13">
            <a:extLst>
              <a:ext uri="{FF2B5EF4-FFF2-40B4-BE49-F238E27FC236}">
                <a16:creationId xmlns:a16="http://schemas.microsoft.com/office/drawing/2014/main" xmlns="" id="{9DF6089F-B063-9C78-F460-B7CA16F7AB7D}"/>
              </a:ext>
            </a:extLst>
          </p:cNvPr>
          <p:cNvSpPr txBox="1"/>
          <p:nvPr/>
        </p:nvSpPr>
        <p:spPr>
          <a:xfrm>
            <a:off x="5048435" y="4288515"/>
            <a:ext cx="6877547" cy="1384995"/>
          </a:xfrm>
          <a:prstGeom prst="rect">
            <a:avLst/>
          </a:prstGeom>
          <a:solidFill>
            <a:srgbClr val="3333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n-US" sz="2800" b="0" i="0" dirty="0">
                <a:solidFill>
                  <a:schemeClr val="bg1"/>
                </a:solidFill>
                <a:effectLst/>
                <a:latin typeface="Inter"/>
              </a:rPr>
              <a:t>A global, purpose-driven consulting firm, dedicated to </a:t>
            </a:r>
            <a:r>
              <a:rPr lang="en-US" sz="2800" b="0" i="0" dirty="0">
                <a:solidFill>
                  <a:schemeClr val="bg1"/>
                </a:solidFill>
                <a:effectLst/>
                <a:latin typeface="var(--edt-cg)"/>
              </a:rPr>
              <a:t>IMAGINING</a:t>
            </a:r>
            <a:r>
              <a:rPr lang="en-US" sz="2800" b="0" i="0" dirty="0">
                <a:solidFill>
                  <a:schemeClr val="bg1"/>
                </a:solidFill>
                <a:effectLst/>
                <a:latin typeface="Inter"/>
              </a:rPr>
              <a:t>, </a:t>
            </a:r>
            <a:r>
              <a:rPr lang="en-US" sz="2800" b="0" i="0" dirty="0">
                <a:solidFill>
                  <a:schemeClr val="bg1"/>
                </a:solidFill>
                <a:effectLst/>
                <a:latin typeface="var(--edt-cg)"/>
              </a:rPr>
              <a:t>INSPIRING</a:t>
            </a:r>
            <a:r>
              <a:rPr lang="en-US" sz="2800" b="0" i="0" dirty="0">
                <a:solidFill>
                  <a:schemeClr val="bg1"/>
                </a:solidFill>
                <a:effectLst/>
                <a:latin typeface="Inter"/>
              </a:rPr>
              <a:t>, and </a:t>
            </a:r>
            <a:r>
              <a:rPr lang="en-US" sz="2800" b="0" i="0" dirty="0">
                <a:solidFill>
                  <a:schemeClr val="bg1"/>
                </a:solidFill>
                <a:effectLst/>
                <a:latin typeface="var(--edt-cg)"/>
              </a:rPr>
              <a:t>IMPROVING</a:t>
            </a:r>
            <a:r>
              <a:rPr lang="en-US" sz="2800" b="0" i="0" dirty="0">
                <a:solidFill>
                  <a:schemeClr val="bg1"/>
                </a:solidFill>
                <a:effectLst/>
                <a:latin typeface="Inter"/>
              </a:rPr>
              <a:t> education.</a:t>
            </a:r>
            <a:endParaRPr lang="en-US" sz="2800" dirty="0">
              <a:solidFill>
                <a:schemeClr val="bg1"/>
              </a:solidFill>
            </a:endParaRPr>
          </a:p>
        </p:txBody>
      </p:sp>
    </p:spTree>
    <p:extLst>
      <p:ext uri="{BB962C8B-B14F-4D97-AF65-F5344CB8AC3E}">
        <p14:creationId xmlns:p14="http://schemas.microsoft.com/office/powerpoint/2010/main" val="16662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a:xfrm>
            <a:off x="4085289" y="6356350"/>
            <a:ext cx="4114800" cy="365125"/>
          </a:xfrm>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29</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ABB4692-DD7E-2DB7-E26D-FC9CA92278C8}"/>
              </a:ext>
            </a:extLst>
          </p:cNvPr>
          <p:cNvSpPr txBox="1"/>
          <p:nvPr/>
        </p:nvSpPr>
        <p:spPr>
          <a:xfrm>
            <a:off x="3095429" y="1306586"/>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
        <p:nvSpPr>
          <p:cNvPr id="8" name="TextBox 7">
            <a:extLst>
              <a:ext uri="{FF2B5EF4-FFF2-40B4-BE49-F238E27FC236}">
                <a16:creationId xmlns:a16="http://schemas.microsoft.com/office/drawing/2014/main" xmlns="" id="{597A41A4-2F9A-FEAA-AB15-43DC9DF4799F}"/>
              </a:ext>
            </a:extLst>
          </p:cNvPr>
          <p:cNvSpPr txBox="1"/>
          <p:nvPr/>
        </p:nvSpPr>
        <p:spPr>
          <a:xfrm>
            <a:off x="3095429" y="1963503"/>
            <a:ext cx="6094520"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The 7 Pillars of the Future of Higher Education</a:t>
            </a:r>
          </a:p>
        </p:txBody>
      </p:sp>
      <p:pic>
        <p:nvPicPr>
          <p:cNvPr id="24578" name="Picture 2">
            <a:extLst>
              <a:ext uri="{FF2B5EF4-FFF2-40B4-BE49-F238E27FC236}">
                <a16:creationId xmlns:a16="http://schemas.microsoft.com/office/drawing/2014/main" xmlns="" id="{43E9F978-C87E-BA2D-CC5B-1AC9CA1D74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353" y="2705470"/>
            <a:ext cx="1447060" cy="14470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3C158669-49B7-07B9-FC26-AF7F70B3E3FE}"/>
              </a:ext>
            </a:extLst>
          </p:cNvPr>
          <p:cNvSpPr txBox="1"/>
          <p:nvPr/>
        </p:nvSpPr>
        <p:spPr>
          <a:xfrm>
            <a:off x="2118631" y="2751376"/>
            <a:ext cx="9883979" cy="1569660"/>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dirty="0">
                <a:solidFill>
                  <a:schemeClr val="bg1"/>
                </a:solidFill>
              </a:rPr>
              <a:t>More Versity: more relevant, for more people, for longer, with more options and possibilities:</a:t>
            </a:r>
          </a:p>
          <a:p>
            <a:pPr marL="342900" indent="-342900" algn="just">
              <a:buFont typeface="Wingdings" panose="05000000000000000000" pitchFamily="2" charset="2"/>
              <a:buChar char="ü"/>
            </a:pPr>
            <a:r>
              <a:rPr lang="en-US" sz="2400" b="1" dirty="0">
                <a:solidFill>
                  <a:schemeClr val="bg1"/>
                </a:solidFill>
              </a:rPr>
              <a:t>Digitization will make it possible to democratize access to learning. </a:t>
            </a:r>
          </a:p>
          <a:p>
            <a:pPr marL="342900" indent="-342900" algn="just">
              <a:buFont typeface="Wingdings" panose="05000000000000000000" pitchFamily="2" charset="2"/>
              <a:buChar char="ü"/>
            </a:pPr>
            <a:r>
              <a:rPr lang="en-US" sz="2400" b="1" dirty="0">
                <a:solidFill>
                  <a:schemeClr val="bg1"/>
                </a:solidFill>
              </a:rPr>
              <a:t>This will give rise to a greater diversity of students and users.</a:t>
            </a:r>
          </a:p>
        </p:txBody>
      </p:sp>
      <p:pic>
        <p:nvPicPr>
          <p:cNvPr id="24580" name="Picture 4">
            <a:extLst>
              <a:ext uri="{FF2B5EF4-FFF2-40B4-BE49-F238E27FC236}">
                <a16:creationId xmlns:a16="http://schemas.microsoft.com/office/drawing/2014/main" xmlns="" id="{CDE6D066-E3B8-4EC8-414C-34E63EF0C2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649" y="4490844"/>
            <a:ext cx="1328468" cy="13284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8FC4FEE5-306B-A843-A52C-EBEDDD10F0E4}"/>
              </a:ext>
            </a:extLst>
          </p:cNvPr>
          <p:cNvSpPr txBox="1"/>
          <p:nvPr/>
        </p:nvSpPr>
        <p:spPr>
          <a:xfrm>
            <a:off x="2118631" y="4523377"/>
            <a:ext cx="9883979" cy="1569660"/>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dirty="0">
                <a:solidFill>
                  <a:schemeClr val="bg1"/>
                </a:solidFill>
              </a:rPr>
              <a:t>Multiversity: multiple disciplines, itineraries, formats, and campuses:</a:t>
            </a:r>
          </a:p>
          <a:p>
            <a:pPr marL="342900" indent="-342900" algn="just">
              <a:buFont typeface="Wingdings" panose="05000000000000000000" pitchFamily="2" charset="2"/>
              <a:buChar char="ü"/>
            </a:pPr>
            <a:r>
              <a:rPr lang="en-US" sz="2400" b="1" dirty="0">
                <a:solidFill>
                  <a:schemeClr val="bg1"/>
                </a:solidFill>
              </a:rPr>
              <a:t>The level of learning achieved and not memorization become the main vector of evaluation in this new paradigm. </a:t>
            </a:r>
          </a:p>
          <a:p>
            <a:pPr marL="342900" indent="-342900" algn="just">
              <a:buFont typeface="Wingdings" panose="05000000000000000000" pitchFamily="2" charset="2"/>
              <a:buChar char="ü"/>
            </a:pPr>
            <a:r>
              <a:rPr lang="en-US" sz="2400" b="1" dirty="0">
                <a:solidFill>
                  <a:schemeClr val="bg1"/>
                </a:solidFill>
              </a:rPr>
              <a:t>The learning itineraries multiply.</a:t>
            </a:r>
          </a:p>
        </p:txBody>
      </p:sp>
    </p:spTree>
    <p:extLst>
      <p:ext uri="{BB962C8B-B14F-4D97-AF65-F5344CB8AC3E}">
        <p14:creationId xmlns:p14="http://schemas.microsoft.com/office/powerpoint/2010/main" val="7670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4" descr="Good University Governance - Slide 6">
            <a:extLst>
              <a:ext uri="{FF2B5EF4-FFF2-40B4-BE49-F238E27FC236}">
                <a16:creationId xmlns:a16="http://schemas.microsoft.com/office/drawing/2014/main" xmlns="" id="{E9F26F94-7EE1-EE42-2149-42B4CDD789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219" y="1233949"/>
            <a:ext cx="11518940" cy="56240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789EEC56-BC42-090C-30C1-C8FB20CCF5B7}"/>
              </a:ext>
            </a:extLst>
          </p:cNvPr>
          <p:cNvSpPr txBox="1"/>
          <p:nvPr/>
        </p:nvSpPr>
        <p:spPr>
          <a:xfrm>
            <a:off x="1996817" y="6132552"/>
            <a:ext cx="8291743" cy="36933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a:solidFill>
                  <a:schemeClr val="bg1"/>
                </a:solidFill>
              </a:rPr>
              <a:t>Source: https://www.collidu.com/presentation-university-governance</a:t>
            </a:r>
          </a:p>
        </p:txBody>
      </p:sp>
    </p:spTree>
    <p:extLst>
      <p:ext uri="{BB962C8B-B14F-4D97-AF65-F5344CB8AC3E}">
        <p14:creationId xmlns:p14="http://schemas.microsoft.com/office/powerpoint/2010/main" val="291315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4250" fill="hold"/>
                                        <p:tgtEl>
                                          <p:spTgt spid="7"/>
                                        </p:tgtEl>
                                        <p:attrNameLst>
                                          <p:attrName>ppt_w</p:attrName>
                                        </p:attrNameLst>
                                      </p:cBhvr>
                                      <p:tavLst>
                                        <p:tav tm="0">
                                          <p:val>
                                            <p:fltVal val="0"/>
                                          </p:val>
                                        </p:tav>
                                        <p:tav tm="100000">
                                          <p:val>
                                            <p:strVal val="#ppt_w"/>
                                          </p:val>
                                        </p:tav>
                                      </p:tavLst>
                                    </p:anim>
                                    <p:anim calcmode="lin" valueType="num">
                                      <p:cBhvr>
                                        <p:cTn id="32" dur="4250" fill="hold"/>
                                        <p:tgtEl>
                                          <p:spTgt spid="7"/>
                                        </p:tgtEl>
                                        <p:attrNameLst>
                                          <p:attrName>ppt_h</p:attrName>
                                        </p:attrNameLst>
                                      </p:cBhvr>
                                      <p:tavLst>
                                        <p:tav tm="0">
                                          <p:val>
                                            <p:fltVal val="0"/>
                                          </p:val>
                                        </p:tav>
                                        <p:tav tm="100000">
                                          <p:val>
                                            <p:strVal val="#ppt_h"/>
                                          </p:val>
                                        </p:tav>
                                      </p:tavLst>
                                    </p:anim>
                                    <p:anim calcmode="lin" valueType="num">
                                      <p:cBhvr>
                                        <p:cTn id="33" dur="4250" fill="hold"/>
                                        <p:tgtEl>
                                          <p:spTgt spid="7"/>
                                        </p:tgtEl>
                                        <p:attrNameLst>
                                          <p:attrName>style.rotation</p:attrName>
                                        </p:attrNameLst>
                                      </p:cBhvr>
                                      <p:tavLst>
                                        <p:tav tm="0">
                                          <p:val>
                                            <p:fltVal val="90"/>
                                          </p:val>
                                        </p:tav>
                                        <p:tav tm="100000">
                                          <p:val>
                                            <p:fltVal val="0"/>
                                          </p:val>
                                        </p:tav>
                                      </p:tavLst>
                                    </p:anim>
                                    <p:animEffect transition="in" filter="fade">
                                      <p:cBhvr>
                                        <p:cTn id="34" dur="4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a:xfrm>
            <a:off x="4085289" y="6356350"/>
            <a:ext cx="4114800" cy="365125"/>
          </a:xfrm>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30</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ABB4692-DD7E-2DB7-E26D-FC9CA92278C8}"/>
              </a:ext>
            </a:extLst>
          </p:cNvPr>
          <p:cNvSpPr txBox="1"/>
          <p:nvPr/>
        </p:nvSpPr>
        <p:spPr>
          <a:xfrm>
            <a:off x="3095429" y="1306586"/>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
        <p:nvSpPr>
          <p:cNvPr id="8" name="TextBox 7">
            <a:extLst>
              <a:ext uri="{FF2B5EF4-FFF2-40B4-BE49-F238E27FC236}">
                <a16:creationId xmlns:a16="http://schemas.microsoft.com/office/drawing/2014/main" xmlns="" id="{597A41A4-2F9A-FEAA-AB15-43DC9DF4799F}"/>
              </a:ext>
            </a:extLst>
          </p:cNvPr>
          <p:cNvSpPr txBox="1"/>
          <p:nvPr/>
        </p:nvSpPr>
        <p:spPr>
          <a:xfrm>
            <a:off x="3095429" y="1963503"/>
            <a:ext cx="6094520"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The 7 Pillars of the Future of Higher Education</a:t>
            </a:r>
          </a:p>
        </p:txBody>
      </p:sp>
      <p:sp>
        <p:nvSpPr>
          <p:cNvPr id="11" name="TextBox 10">
            <a:extLst>
              <a:ext uri="{FF2B5EF4-FFF2-40B4-BE49-F238E27FC236}">
                <a16:creationId xmlns:a16="http://schemas.microsoft.com/office/drawing/2014/main" xmlns="" id="{3C158669-49B7-07B9-FC26-AF7F70B3E3FE}"/>
              </a:ext>
            </a:extLst>
          </p:cNvPr>
          <p:cNvSpPr txBox="1"/>
          <p:nvPr/>
        </p:nvSpPr>
        <p:spPr>
          <a:xfrm>
            <a:off x="2118631" y="2819053"/>
            <a:ext cx="9883979" cy="830997"/>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dirty="0">
                <a:solidFill>
                  <a:schemeClr val="bg1"/>
                </a:solidFill>
              </a:rPr>
              <a:t>Eco-systemic: interaction with the ecosystem of actors in the education value chain increases the economic and social impact of the university</a:t>
            </a:r>
          </a:p>
        </p:txBody>
      </p:sp>
      <p:sp>
        <p:nvSpPr>
          <p:cNvPr id="12" name="TextBox 11">
            <a:extLst>
              <a:ext uri="{FF2B5EF4-FFF2-40B4-BE49-F238E27FC236}">
                <a16:creationId xmlns:a16="http://schemas.microsoft.com/office/drawing/2014/main" xmlns="" id="{8FC4FEE5-306B-A843-A52C-EBEDDD10F0E4}"/>
              </a:ext>
            </a:extLst>
          </p:cNvPr>
          <p:cNvSpPr txBox="1"/>
          <p:nvPr/>
        </p:nvSpPr>
        <p:spPr>
          <a:xfrm>
            <a:off x="2118631" y="4629748"/>
            <a:ext cx="9883979" cy="1200329"/>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dirty="0">
                <a:solidFill>
                  <a:schemeClr val="bg1"/>
                </a:solidFill>
              </a:rPr>
              <a:t>Purposeful: the university institution has a mission and students will look for schools with purpose and values in line with the changing priorities of the new generations</a:t>
            </a:r>
          </a:p>
        </p:txBody>
      </p:sp>
      <p:pic>
        <p:nvPicPr>
          <p:cNvPr id="30722" name="Picture 2">
            <a:extLst>
              <a:ext uri="{FF2B5EF4-FFF2-40B4-BE49-F238E27FC236}">
                <a16:creationId xmlns:a16="http://schemas.microsoft.com/office/drawing/2014/main" xmlns="" id="{C21B58C0-34A2-D4FB-224D-4D00A3CE13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337" y="2517960"/>
            <a:ext cx="1433744" cy="1433744"/>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4shared APK 4.59.0 for Android – Download 4shared XAPK (APK Bundle) Latest  Version from APKFab.com">
            <a:extLst>
              <a:ext uri="{FF2B5EF4-FFF2-40B4-BE49-F238E27FC236}">
                <a16:creationId xmlns:a16="http://schemas.microsoft.com/office/drawing/2014/main" xmlns="" id="{98570986-86DB-3B1F-96AF-DD0DBB46AE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42" y="4375346"/>
            <a:ext cx="1709134" cy="170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0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ree Number 6, Download Free Number 6 png images, Free ClipArts on Clipart  Library">
            <a:extLst>
              <a:ext uri="{FF2B5EF4-FFF2-40B4-BE49-F238E27FC236}">
                <a16:creationId xmlns:a16="http://schemas.microsoft.com/office/drawing/2014/main" xmlns="" id="{2482EDCF-AC2D-61A8-7A79-95122E5690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494" y="4629748"/>
            <a:ext cx="1730137" cy="1398233"/>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Number 5 Illustration In Shiny Blue Stock Photo - Download Image Now -  Number 5, Three Dimensional, Number - iStock">
            <a:extLst>
              <a:ext uri="{FF2B5EF4-FFF2-40B4-BE49-F238E27FC236}">
                <a16:creationId xmlns:a16="http://schemas.microsoft.com/office/drawing/2014/main" xmlns="" id="{03F7A2A7-568E-02E1-EA2B-A50E5CC38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66" y="2729883"/>
            <a:ext cx="1478133" cy="147813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a:xfrm>
            <a:off x="4085289" y="6356350"/>
            <a:ext cx="4114800" cy="365125"/>
          </a:xfrm>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31</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ABB4692-DD7E-2DB7-E26D-FC9CA92278C8}"/>
              </a:ext>
            </a:extLst>
          </p:cNvPr>
          <p:cNvSpPr txBox="1"/>
          <p:nvPr/>
        </p:nvSpPr>
        <p:spPr>
          <a:xfrm>
            <a:off x="3095429" y="1306586"/>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
        <p:nvSpPr>
          <p:cNvPr id="8" name="TextBox 7">
            <a:extLst>
              <a:ext uri="{FF2B5EF4-FFF2-40B4-BE49-F238E27FC236}">
                <a16:creationId xmlns:a16="http://schemas.microsoft.com/office/drawing/2014/main" xmlns="" id="{597A41A4-2F9A-FEAA-AB15-43DC9DF4799F}"/>
              </a:ext>
            </a:extLst>
          </p:cNvPr>
          <p:cNvSpPr txBox="1"/>
          <p:nvPr/>
        </p:nvSpPr>
        <p:spPr>
          <a:xfrm>
            <a:off x="3095429" y="1963503"/>
            <a:ext cx="6094520"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The 7 Pillars of the Future of Higher Education</a:t>
            </a:r>
          </a:p>
        </p:txBody>
      </p:sp>
      <p:sp>
        <p:nvSpPr>
          <p:cNvPr id="11" name="TextBox 10">
            <a:extLst>
              <a:ext uri="{FF2B5EF4-FFF2-40B4-BE49-F238E27FC236}">
                <a16:creationId xmlns:a16="http://schemas.microsoft.com/office/drawing/2014/main" xmlns="" id="{3C158669-49B7-07B9-FC26-AF7F70B3E3FE}"/>
              </a:ext>
            </a:extLst>
          </p:cNvPr>
          <p:cNvSpPr txBox="1"/>
          <p:nvPr/>
        </p:nvSpPr>
        <p:spPr>
          <a:xfrm>
            <a:off x="2118631" y="2819053"/>
            <a:ext cx="9883979" cy="1200329"/>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dirty="0">
                <a:solidFill>
                  <a:schemeClr val="bg1"/>
                </a:solidFill>
              </a:rPr>
              <a:t>Pathways and traces: training itineraries based on skills, abilities and areas of interest. Few entrances and many exits. And through multiple educational institutions</a:t>
            </a:r>
          </a:p>
        </p:txBody>
      </p:sp>
      <p:sp>
        <p:nvSpPr>
          <p:cNvPr id="12" name="TextBox 11">
            <a:extLst>
              <a:ext uri="{FF2B5EF4-FFF2-40B4-BE49-F238E27FC236}">
                <a16:creationId xmlns:a16="http://schemas.microsoft.com/office/drawing/2014/main" xmlns="" id="{8FC4FEE5-306B-A843-A52C-EBEDDD10F0E4}"/>
              </a:ext>
            </a:extLst>
          </p:cNvPr>
          <p:cNvSpPr txBox="1"/>
          <p:nvPr/>
        </p:nvSpPr>
        <p:spPr>
          <a:xfrm>
            <a:off x="2118631" y="4913365"/>
            <a:ext cx="9883979" cy="830997"/>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dirty="0">
                <a:solidFill>
                  <a:schemeClr val="bg1"/>
                </a:solidFill>
              </a:rPr>
              <a:t>Augmented learning experience: digital technologies amplify the learning experience while transforming the role of the teacher</a:t>
            </a:r>
          </a:p>
        </p:txBody>
      </p:sp>
    </p:spTree>
    <p:extLst>
      <p:ext uri="{BB962C8B-B14F-4D97-AF65-F5344CB8AC3E}">
        <p14:creationId xmlns:p14="http://schemas.microsoft.com/office/powerpoint/2010/main" val="29416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Number,seven,7,shape,rounded - free image from needpix.com">
            <a:extLst>
              <a:ext uri="{FF2B5EF4-FFF2-40B4-BE49-F238E27FC236}">
                <a16:creationId xmlns:a16="http://schemas.microsoft.com/office/drawing/2014/main" xmlns="" id="{F617A224-F03A-0D85-6D1C-198C2F2969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7619">
            <a:off x="908112" y="2558480"/>
            <a:ext cx="2178136" cy="311162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a:xfrm>
            <a:off x="4085289" y="6356350"/>
            <a:ext cx="4114800" cy="365125"/>
          </a:xfrm>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32</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ABB4692-DD7E-2DB7-E26D-FC9CA92278C8}"/>
              </a:ext>
            </a:extLst>
          </p:cNvPr>
          <p:cNvSpPr txBox="1"/>
          <p:nvPr/>
        </p:nvSpPr>
        <p:spPr>
          <a:xfrm>
            <a:off x="3095429" y="1306586"/>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
        <p:nvSpPr>
          <p:cNvPr id="8" name="TextBox 7">
            <a:extLst>
              <a:ext uri="{FF2B5EF4-FFF2-40B4-BE49-F238E27FC236}">
                <a16:creationId xmlns:a16="http://schemas.microsoft.com/office/drawing/2014/main" xmlns="" id="{597A41A4-2F9A-FEAA-AB15-43DC9DF4799F}"/>
              </a:ext>
            </a:extLst>
          </p:cNvPr>
          <p:cNvSpPr txBox="1"/>
          <p:nvPr/>
        </p:nvSpPr>
        <p:spPr>
          <a:xfrm>
            <a:off x="3095429" y="1963503"/>
            <a:ext cx="6094520"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The 7 Pillars of the Future of Higher Education</a:t>
            </a:r>
          </a:p>
        </p:txBody>
      </p:sp>
      <p:sp>
        <p:nvSpPr>
          <p:cNvPr id="11" name="TextBox 10">
            <a:extLst>
              <a:ext uri="{FF2B5EF4-FFF2-40B4-BE49-F238E27FC236}">
                <a16:creationId xmlns:a16="http://schemas.microsoft.com/office/drawing/2014/main" xmlns="" id="{3C158669-49B7-07B9-FC26-AF7F70B3E3FE}"/>
              </a:ext>
            </a:extLst>
          </p:cNvPr>
          <p:cNvSpPr txBox="1"/>
          <p:nvPr/>
        </p:nvSpPr>
        <p:spPr>
          <a:xfrm>
            <a:off x="3287166" y="3545782"/>
            <a:ext cx="8362765" cy="1569660"/>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2400" b="1" dirty="0">
                <a:solidFill>
                  <a:schemeClr val="bg1"/>
                </a:solidFill>
              </a:rPr>
              <a:t>From surviving to thriving in uncertainty: the new challenges resulting from a changing environment will give rise to leadership with new attributes such as a digital mentality, a vision of the future or being a facilitator of change</a:t>
            </a:r>
          </a:p>
        </p:txBody>
      </p:sp>
    </p:spTree>
    <p:extLst>
      <p:ext uri="{BB962C8B-B14F-4D97-AF65-F5344CB8AC3E}">
        <p14:creationId xmlns:p14="http://schemas.microsoft.com/office/powerpoint/2010/main" val="20070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a:xfrm>
            <a:off x="4085289" y="6356350"/>
            <a:ext cx="4114800" cy="365125"/>
          </a:xfrm>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33</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ABB4692-DD7E-2DB7-E26D-FC9CA92278C8}"/>
              </a:ext>
            </a:extLst>
          </p:cNvPr>
          <p:cNvSpPr txBox="1"/>
          <p:nvPr/>
        </p:nvSpPr>
        <p:spPr>
          <a:xfrm>
            <a:off x="3095429" y="1306586"/>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
        <p:nvSpPr>
          <p:cNvPr id="9" name="TextBox 8">
            <a:extLst>
              <a:ext uri="{FF2B5EF4-FFF2-40B4-BE49-F238E27FC236}">
                <a16:creationId xmlns:a16="http://schemas.microsoft.com/office/drawing/2014/main" xmlns="" id="{03E00AAF-F5B5-6695-F257-58699F9B49A3}"/>
              </a:ext>
            </a:extLst>
          </p:cNvPr>
          <p:cNvSpPr txBox="1"/>
          <p:nvPr/>
        </p:nvSpPr>
        <p:spPr>
          <a:xfrm>
            <a:off x="454981" y="2096729"/>
            <a:ext cx="11299054" cy="83099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chemeClr val="bg1"/>
                </a:solidFill>
              </a:rPr>
              <a:t>Each institution begins this journey from a particular existing core which will determine how fast and how much can be accomplished.</a:t>
            </a:r>
          </a:p>
        </p:txBody>
      </p:sp>
      <p:sp>
        <p:nvSpPr>
          <p:cNvPr id="13" name="TextBox 12">
            <a:extLst>
              <a:ext uri="{FF2B5EF4-FFF2-40B4-BE49-F238E27FC236}">
                <a16:creationId xmlns:a16="http://schemas.microsoft.com/office/drawing/2014/main" xmlns="" id="{CF4101A5-E5F8-ABD0-448B-CC92F7BECE28}"/>
              </a:ext>
            </a:extLst>
          </p:cNvPr>
          <p:cNvSpPr txBox="1"/>
          <p:nvPr/>
        </p:nvSpPr>
        <p:spPr>
          <a:xfrm>
            <a:off x="454980" y="3256204"/>
            <a:ext cx="11299053" cy="2677656"/>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chemeClr val="bg1"/>
                </a:solidFill>
              </a:rPr>
              <a:t>Core: This is what the university stands for, it is the center of its identity. Inside the core are: </a:t>
            </a:r>
          </a:p>
          <a:p>
            <a:pPr marL="342900" indent="-342900">
              <a:buFont typeface="Wingdings" panose="05000000000000000000" pitchFamily="2" charset="2"/>
              <a:buChar char="ü"/>
            </a:pPr>
            <a:r>
              <a:rPr lang="en-US" sz="2400" b="1" dirty="0">
                <a:solidFill>
                  <a:schemeClr val="bg1"/>
                </a:solidFill>
              </a:rPr>
              <a:t>The strengths and potential of their faculty, </a:t>
            </a:r>
          </a:p>
          <a:p>
            <a:pPr marL="342900" indent="-342900">
              <a:buFont typeface="Wingdings" panose="05000000000000000000" pitchFamily="2" charset="2"/>
              <a:buChar char="ü"/>
            </a:pPr>
            <a:r>
              <a:rPr lang="en-US" sz="2400" b="1" dirty="0">
                <a:solidFill>
                  <a:schemeClr val="bg1"/>
                </a:solidFill>
              </a:rPr>
              <a:t>The value of their local/international/physical/digital/ presence,</a:t>
            </a:r>
          </a:p>
          <a:p>
            <a:pPr marL="342900" indent="-342900">
              <a:buFont typeface="Wingdings" panose="05000000000000000000" pitchFamily="2" charset="2"/>
              <a:buChar char="ü"/>
            </a:pPr>
            <a:r>
              <a:rPr lang="en-US" sz="2400" b="1" dirty="0">
                <a:solidFill>
                  <a:schemeClr val="bg1"/>
                </a:solidFill>
              </a:rPr>
              <a:t>The depth and breadth of their programs, </a:t>
            </a:r>
          </a:p>
          <a:p>
            <a:pPr marL="342900" indent="-342900">
              <a:buFont typeface="Wingdings" panose="05000000000000000000" pitchFamily="2" charset="2"/>
              <a:buChar char="ü"/>
            </a:pPr>
            <a:r>
              <a:rPr lang="en-US" sz="2400" b="1" dirty="0">
                <a:solidFill>
                  <a:schemeClr val="bg1"/>
                </a:solidFill>
              </a:rPr>
              <a:t>The diversity of their learners/cohorts/alumni/faculty, </a:t>
            </a:r>
          </a:p>
          <a:p>
            <a:pPr marL="342900" indent="-342900">
              <a:buFont typeface="Wingdings" panose="05000000000000000000" pitchFamily="2" charset="2"/>
              <a:buChar char="ü"/>
            </a:pPr>
            <a:r>
              <a:rPr lang="en-US" sz="2400" b="1" dirty="0">
                <a:solidFill>
                  <a:schemeClr val="bg1"/>
                </a:solidFill>
              </a:rPr>
              <a:t>Their value-added services, and partnerships.</a:t>
            </a:r>
          </a:p>
        </p:txBody>
      </p:sp>
    </p:spTree>
    <p:extLst>
      <p:ext uri="{BB962C8B-B14F-4D97-AF65-F5344CB8AC3E}">
        <p14:creationId xmlns:p14="http://schemas.microsoft.com/office/powerpoint/2010/main" val="21393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34</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51D26FA9-6425-3AE1-F619-F57F7834B574}"/>
              </a:ext>
            </a:extLst>
          </p:cNvPr>
          <p:cNvSpPr txBox="1"/>
          <p:nvPr/>
        </p:nvSpPr>
        <p:spPr>
          <a:xfrm>
            <a:off x="439815" y="2263449"/>
            <a:ext cx="11203619" cy="347787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200" b="1" dirty="0">
                <a:solidFill>
                  <a:schemeClr val="bg1"/>
                </a:solidFill>
              </a:rPr>
              <a:t>University layers can be designed to allow institutions to address different sets of learners: </a:t>
            </a:r>
          </a:p>
          <a:p>
            <a:pPr marL="342900" indent="-342900">
              <a:buFont typeface="Wingdings" panose="05000000000000000000" pitchFamily="2" charset="2"/>
              <a:buChar char="ü"/>
            </a:pPr>
            <a:r>
              <a:rPr lang="en-US" sz="2200" b="1" dirty="0">
                <a:solidFill>
                  <a:schemeClr val="bg1"/>
                </a:solidFill>
              </a:rPr>
              <a:t>By the stage of learning they are at. </a:t>
            </a:r>
          </a:p>
          <a:p>
            <a:pPr marL="342900" indent="-342900">
              <a:buFont typeface="Wingdings" panose="05000000000000000000" pitchFamily="2" charset="2"/>
              <a:buChar char="ü"/>
            </a:pPr>
            <a:r>
              <a:rPr lang="en-US" sz="2200" b="1" dirty="0">
                <a:solidFill>
                  <a:schemeClr val="bg1"/>
                </a:solidFill>
              </a:rPr>
              <a:t>By their speed of learning. </a:t>
            </a:r>
          </a:p>
          <a:p>
            <a:pPr marL="342900" indent="-342900">
              <a:buFont typeface="Wingdings" panose="05000000000000000000" pitchFamily="2" charset="2"/>
              <a:buChar char="ü"/>
            </a:pPr>
            <a:r>
              <a:rPr lang="en-US" sz="2200" b="1" dirty="0">
                <a:solidFill>
                  <a:schemeClr val="bg1"/>
                </a:solidFill>
              </a:rPr>
              <a:t>By their depth of learning. </a:t>
            </a:r>
          </a:p>
          <a:p>
            <a:pPr marL="342900" indent="-342900">
              <a:buFont typeface="Wingdings" panose="05000000000000000000" pitchFamily="2" charset="2"/>
              <a:buChar char="ü"/>
            </a:pPr>
            <a:r>
              <a:rPr lang="en-US" sz="2200" b="1" dirty="0">
                <a:solidFill>
                  <a:schemeClr val="bg1"/>
                </a:solidFill>
              </a:rPr>
              <a:t>By their breadth of learning. </a:t>
            </a:r>
          </a:p>
          <a:p>
            <a:pPr marL="342900" indent="-342900">
              <a:buFont typeface="Wingdings" panose="05000000000000000000" pitchFamily="2" charset="2"/>
              <a:buChar char="ü"/>
            </a:pPr>
            <a:r>
              <a:rPr lang="en-US" sz="2200" b="1" dirty="0">
                <a:solidFill>
                  <a:schemeClr val="bg1"/>
                </a:solidFill>
              </a:rPr>
              <a:t>By their degree of physical vs digital experiences. </a:t>
            </a:r>
          </a:p>
          <a:p>
            <a:pPr marL="342900" indent="-342900">
              <a:buFont typeface="Wingdings" panose="05000000000000000000" pitchFamily="2" charset="2"/>
              <a:buChar char="ü"/>
            </a:pPr>
            <a:r>
              <a:rPr lang="en-US" sz="2200" b="1" dirty="0">
                <a:solidFill>
                  <a:schemeClr val="bg1"/>
                </a:solidFill>
              </a:rPr>
              <a:t>By the intensity and frequency of support. </a:t>
            </a:r>
          </a:p>
          <a:p>
            <a:pPr marL="342900" indent="-342900">
              <a:buFont typeface="Wingdings" panose="05000000000000000000" pitchFamily="2" charset="2"/>
              <a:buChar char="ü"/>
            </a:pPr>
            <a:r>
              <a:rPr lang="en-US" sz="2200" b="1" dirty="0">
                <a:solidFill>
                  <a:schemeClr val="bg1"/>
                </a:solidFill>
              </a:rPr>
              <a:t>By their connection to local and global issues. </a:t>
            </a:r>
          </a:p>
          <a:p>
            <a:pPr marL="342900" indent="-342900">
              <a:buFont typeface="Wingdings" panose="05000000000000000000" pitchFamily="2" charset="2"/>
              <a:buChar char="ü"/>
            </a:pPr>
            <a:r>
              <a:rPr lang="en-US" sz="2200" b="1" dirty="0">
                <a:solidFill>
                  <a:schemeClr val="bg1"/>
                </a:solidFill>
              </a:rPr>
              <a:t>By the type of validation required. </a:t>
            </a:r>
          </a:p>
          <a:p>
            <a:pPr marL="342900" indent="-342900">
              <a:buFont typeface="Wingdings" panose="05000000000000000000" pitchFamily="2" charset="2"/>
              <a:buChar char="ü"/>
            </a:pPr>
            <a:r>
              <a:rPr lang="en-US" sz="2200" b="1" dirty="0">
                <a:solidFill>
                  <a:schemeClr val="bg1"/>
                </a:solidFill>
              </a:rPr>
              <a:t>By mixing and developing cross-empathy among types of learners</a:t>
            </a:r>
          </a:p>
        </p:txBody>
      </p:sp>
      <p:sp>
        <p:nvSpPr>
          <p:cNvPr id="8" name="TextBox 7">
            <a:extLst>
              <a:ext uri="{FF2B5EF4-FFF2-40B4-BE49-F238E27FC236}">
                <a16:creationId xmlns:a16="http://schemas.microsoft.com/office/drawing/2014/main" xmlns="" id="{2CAF4912-FEE7-8D29-D6D2-C168568E3070}"/>
              </a:ext>
            </a:extLst>
          </p:cNvPr>
          <p:cNvSpPr txBox="1"/>
          <p:nvPr/>
        </p:nvSpPr>
        <p:spPr>
          <a:xfrm>
            <a:off x="3095429" y="1406685"/>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Tree>
    <p:extLst>
      <p:ext uri="{BB962C8B-B14F-4D97-AF65-F5344CB8AC3E}">
        <p14:creationId xmlns:p14="http://schemas.microsoft.com/office/powerpoint/2010/main" val="407223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35</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51D26FA9-6425-3AE1-F619-F57F7834B574}"/>
              </a:ext>
            </a:extLst>
          </p:cNvPr>
          <p:cNvSpPr txBox="1"/>
          <p:nvPr/>
        </p:nvSpPr>
        <p:spPr>
          <a:xfrm>
            <a:off x="540879" y="2034858"/>
            <a:ext cx="11203619" cy="415498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chemeClr val="bg1"/>
                </a:solidFill>
              </a:rPr>
              <a:t>Some segments will experience differentiated levels of support. All of them will be able to realize their full potential as the institutions are working to create environments conducive to learning, to transform everyone into master learners, and to keep them engaged for life: </a:t>
            </a:r>
          </a:p>
          <a:p>
            <a:pPr marL="342900" indent="-342900">
              <a:buFont typeface="Wingdings" panose="05000000000000000000" pitchFamily="2" charset="2"/>
              <a:buChar char="ü"/>
            </a:pPr>
            <a:r>
              <a:rPr lang="en-US" sz="2400" b="1" dirty="0">
                <a:solidFill>
                  <a:schemeClr val="bg1"/>
                </a:solidFill>
              </a:rPr>
              <a:t>The more adaptable learner. </a:t>
            </a:r>
          </a:p>
          <a:p>
            <a:pPr marL="342900" indent="-342900">
              <a:buFont typeface="Wingdings" panose="05000000000000000000" pitchFamily="2" charset="2"/>
              <a:buChar char="ü"/>
            </a:pPr>
            <a:r>
              <a:rPr lang="en-US" sz="2400" b="1" dirty="0">
                <a:solidFill>
                  <a:schemeClr val="bg1"/>
                </a:solidFill>
              </a:rPr>
              <a:t>The more vulnerable learner. </a:t>
            </a:r>
          </a:p>
          <a:p>
            <a:pPr marL="342900" indent="-342900">
              <a:buFont typeface="Wingdings" panose="05000000000000000000" pitchFamily="2" charset="2"/>
              <a:buChar char="ü"/>
            </a:pPr>
            <a:r>
              <a:rPr lang="en-US" sz="2400" b="1" dirty="0">
                <a:solidFill>
                  <a:schemeClr val="bg1"/>
                </a:solidFill>
              </a:rPr>
              <a:t>The global learner. </a:t>
            </a:r>
          </a:p>
          <a:p>
            <a:pPr marL="342900" indent="-342900">
              <a:buFont typeface="Wingdings" panose="05000000000000000000" pitchFamily="2" charset="2"/>
              <a:buChar char="ü"/>
            </a:pPr>
            <a:r>
              <a:rPr lang="en-US" sz="2400" b="1" dirty="0">
                <a:solidFill>
                  <a:schemeClr val="bg1"/>
                </a:solidFill>
              </a:rPr>
              <a:t>The always-on learner. </a:t>
            </a:r>
          </a:p>
          <a:p>
            <a:pPr marL="342900" indent="-342900">
              <a:buFont typeface="Wingdings" panose="05000000000000000000" pitchFamily="2" charset="2"/>
              <a:buChar char="ü"/>
            </a:pPr>
            <a:r>
              <a:rPr lang="en-US" sz="2400" b="1" dirty="0">
                <a:solidFill>
                  <a:schemeClr val="bg1"/>
                </a:solidFill>
              </a:rPr>
              <a:t>The indigenous learner. </a:t>
            </a:r>
          </a:p>
          <a:p>
            <a:pPr marL="342900" indent="-342900">
              <a:buFont typeface="Wingdings" panose="05000000000000000000" pitchFamily="2" charset="2"/>
              <a:buChar char="ü"/>
            </a:pPr>
            <a:r>
              <a:rPr lang="en-US" sz="2400" b="1" dirty="0">
                <a:solidFill>
                  <a:schemeClr val="bg1"/>
                </a:solidFill>
              </a:rPr>
              <a:t>The in-campus-only learner. </a:t>
            </a:r>
          </a:p>
          <a:p>
            <a:pPr marL="342900" indent="-342900">
              <a:buFont typeface="Wingdings" panose="05000000000000000000" pitchFamily="2" charset="2"/>
              <a:buChar char="ü"/>
            </a:pPr>
            <a:r>
              <a:rPr lang="en-US" sz="2400" b="1" dirty="0">
                <a:solidFill>
                  <a:schemeClr val="bg1"/>
                </a:solidFill>
              </a:rPr>
              <a:t>The active collaboration learner.</a:t>
            </a:r>
            <a:endParaRPr lang="en-US" sz="2200" b="1" dirty="0">
              <a:solidFill>
                <a:schemeClr val="bg1"/>
              </a:solidFill>
            </a:endParaRPr>
          </a:p>
        </p:txBody>
      </p:sp>
      <p:sp>
        <p:nvSpPr>
          <p:cNvPr id="8" name="TextBox 7">
            <a:extLst>
              <a:ext uri="{FF2B5EF4-FFF2-40B4-BE49-F238E27FC236}">
                <a16:creationId xmlns:a16="http://schemas.microsoft.com/office/drawing/2014/main" xmlns="" id="{2CAF4912-FEE7-8D29-D6D2-C168568E3070}"/>
              </a:ext>
            </a:extLst>
          </p:cNvPr>
          <p:cNvSpPr txBox="1"/>
          <p:nvPr/>
        </p:nvSpPr>
        <p:spPr>
          <a:xfrm>
            <a:off x="3095429" y="1406685"/>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Tree>
    <p:extLst>
      <p:ext uri="{BB962C8B-B14F-4D97-AF65-F5344CB8AC3E}">
        <p14:creationId xmlns:p14="http://schemas.microsoft.com/office/powerpoint/2010/main" val="279586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36</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0FC3FBFA-8D21-534D-16C3-7214B1AF851B}"/>
              </a:ext>
            </a:extLst>
          </p:cNvPr>
          <p:cNvSpPr txBox="1"/>
          <p:nvPr/>
        </p:nvSpPr>
        <p:spPr>
          <a:xfrm>
            <a:off x="1127876" y="2194336"/>
            <a:ext cx="6096000"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chemeClr val="bg1"/>
                </a:solidFill>
              </a:rPr>
              <a:t>Learning In 3 Dimensions</a:t>
            </a:r>
          </a:p>
        </p:txBody>
      </p:sp>
      <p:sp>
        <p:nvSpPr>
          <p:cNvPr id="10" name="TextBox 9">
            <a:extLst>
              <a:ext uri="{FF2B5EF4-FFF2-40B4-BE49-F238E27FC236}">
                <a16:creationId xmlns:a16="http://schemas.microsoft.com/office/drawing/2014/main" xmlns="" id="{171A0B79-0CE6-29F4-1CDB-D03B28746262}"/>
              </a:ext>
            </a:extLst>
          </p:cNvPr>
          <p:cNvSpPr txBox="1"/>
          <p:nvPr/>
        </p:nvSpPr>
        <p:spPr>
          <a:xfrm>
            <a:off x="3095429" y="1406685"/>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
        <p:nvSpPr>
          <p:cNvPr id="12" name="TextBox 11">
            <a:extLst>
              <a:ext uri="{FF2B5EF4-FFF2-40B4-BE49-F238E27FC236}">
                <a16:creationId xmlns:a16="http://schemas.microsoft.com/office/drawing/2014/main" xmlns="" id="{B3498067-90F7-7BC4-E2C3-46C42ACA2C12}"/>
              </a:ext>
            </a:extLst>
          </p:cNvPr>
          <p:cNvSpPr txBox="1"/>
          <p:nvPr/>
        </p:nvSpPr>
        <p:spPr>
          <a:xfrm>
            <a:off x="1127876" y="2926343"/>
            <a:ext cx="10573057" cy="2677656"/>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indent="-457200" algn="just">
              <a:buFont typeface="+mj-lt"/>
              <a:buAutoNum type="arabicPeriod"/>
            </a:pPr>
            <a:r>
              <a:rPr lang="en-US" sz="2400" b="1" dirty="0">
                <a:solidFill>
                  <a:schemeClr val="bg1"/>
                </a:solidFill>
              </a:rPr>
              <a:t>Physical learning: Face-to-face activities with their differential value (trust, relationships, human emotions). The physical space provides learners with the necessary tools in their creative cycle of learning. </a:t>
            </a:r>
          </a:p>
          <a:p>
            <a:pPr marL="457200" indent="-457200" algn="just">
              <a:buFont typeface="+mj-lt"/>
              <a:buAutoNum type="arabicPeriod"/>
            </a:pPr>
            <a:r>
              <a:rPr lang="en-US" sz="2400" b="1" dirty="0">
                <a:solidFill>
                  <a:schemeClr val="bg1"/>
                </a:solidFill>
              </a:rPr>
              <a:t>Digital learning: Complements, augments, and expands the experience using digital tools. </a:t>
            </a:r>
          </a:p>
          <a:p>
            <a:pPr marL="457200" indent="-457200" algn="just">
              <a:buFont typeface="+mj-lt"/>
              <a:buAutoNum type="arabicPeriod"/>
            </a:pPr>
            <a:r>
              <a:rPr lang="en-US" sz="2400" b="1" dirty="0">
                <a:solidFill>
                  <a:schemeClr val="bg1"/>
                </a:solidFill>
              </a:rPr>
              <a:t>Phygital learning: Combines the key features of the physical and digital realms, providing an expanded experience.</a:t>
            </a:r>
          </a:p>
        </p:txBody>
      </p:sp>
    </p:spTree>
    <p:extLst>
      <p:ext uri="{BB962C8B-B14F-4D97-AF65-F5344CB8AC3E}">
        <p14:creationId xmlns:p14="http://schemas.microsoft.com/office/powerpoint/2010/main" val="428484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37</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3FE40F78-C68E-266F-6FC6-90B655CA9028}"/>
              </a:ext>
            </a:extLst>
          </p:cNvPr>
          <p:cNvSpPr txBox="1"/>
          <p:nvPr/>
        </p:nvSpPr>
        <p:spPr>
          <a:xfrm>
            <a:off x="838200" y="1978195"/>
            <a:ext cx="11100950" cy="4093428"/>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000" b="1" dirty="0">
                <a:solidFill>
                  <a:schemeClr val="bg1"/>
                </a:solidFill>
              </a:rPr>
              <a:t>From the creative learning cycle and its processes, the report defined a model of proposed types of spaces and facilities needed to drive innovative learning. Specialized areas that confront learners to different types of spaces; all necessary for modern learning processes: </a:t>
            </a:r>
          </a:p>
          <a:p>
            <a:endParaRPr lang="en-US" sz="2000" b="1" dirty="0">
              <a:solidFill>
                <a:schemeClr val="bg1"/>
              </a:solidFill>
            </a:endParaRPr>
          </a:p>
          <a:p>
            <a:pPr marL="457200" indent="-457200">
              <a:buFont typeface="+mj-lt"/>
              <a:buAutoNum type="arabicPeriod"/>
            </a:pPr>
            <a:r>
              <a:rPr lang="en-US" sz="2000" b="1" dirty="0">
                <a:solidFill>
                  <a:schemeClr val="bg1"/>
                </a:solidFill>
              </a:rPr>
              <a:t>Meeting Area: Meet and connect with others, mutual inspiration. A place where the journey is not undertaken alone. </a:t>
            </a:r>
          </a:p>
          <a:p>
            <a:pPr marL="457200" indent="-457200">
              <a:buFont typeface="+mj-lt"/>
              <a:buAutoNum type="arabicPeriod"/>
            </a:pPr>
            <a:r>
              <a:rPr lang="en-US" sz="2000" b="1" dirty="0">
                <a:solidFill>
                  <a:schemeClr val="bg1"/>
                </a:solidFill>
              </a:rPr>
              <a:t>Discovery Zone: A place to start projects, and launch proposals. </a:t>
            </a:r>
          </a:p>
          <a:p>
            <a:pPr marL="457200" indent="-457200">
              <a:buFont typeface="+mj-lt"/>
              <a:buAutoNum type="arabicPeriod"/>
            </a:pPr>
            <a:r>
              <a:rPr lang="en-US" sz="2000" b="1" dirty="0">
                <a:solidFill>
                  <a:schemeClr val="bg1"/>
                </a:solidFill>
              </a:rPr>
              <a:t>Focus Zone: A place to reach maximum concentration, avoid distractions and reach depth. </a:t>
            </a:r>
          </a:p>
          <a:p>
            <a:pPr marL="457200" indent="-457200">
              <a:buFont typeface="+mj-lt"/>
              <a:buAutoNum type="arabicPeriod"/>
            </a:pPr>
            <a:r>
              <a:rPr lang="en-US" sz="2000" b="1" dirty="0">
                <a:solidFill>
                  <a:schemeClr val="bg1"/>
                </a:solidFill>
              </a:rPr>
              <a:t>Change Zone: Discover new routes, and exchange with areas outside your knowledge. </a:t>
            </a:r>
          </a:p>
          <a:p>
            <a:pPr marL="457200" indent="-457200">
              <a:buFont typeface="+mj-lt"/>
              <a:buAutoNum type="arabicPeriod"/>
            </a:pPr>
            <a:r>
              <a:rPr lang="en-US" sz="2000" b="1" dirty="0">
                <a:solidFill>
                  <a:schemeClr val="bg1"/>
                </a:solidFill>
              </a:rPr>
              <a:t>Creation Zone: The place to experiment, build, design, and prototype. </a:t>
            </a:r>
          </a:p>
          <a:p>
            <a:endParaRPr lang="en-US" sz="2000" b="1" dirty="0">
              <a:solidFill>
                <a:schemeClr val="bg1"/>
              </a:solidFill>
            </a:endParaRPr>
          </a:p>
          <a:p>
            <a:pPr algn="just"/>
            <a:r>
              <a:rPr lang="en-US" sz="2000" b="1" dirty="0">
                <a:solidFill>
                  <a:schemeClr val="bg1"/>
                </a:solidFill>
              </a:rPr>
              <a:t>With such differentiated environments, learners freely combine the spaces according to the needs of their learning path.</a:t>
            </a:r>
          </a:p>
        </p:txBody>
      </p:sp>
      <p:sp>
        <p:nvSpPr>
          <p:cNvPr id="8" name="TextBox 7">
            <a:extLst>
              <a:ext uri="{FF2B5EF4-FFF2-40B4-BE49-F238E27FC236}">
                <a16:creationId xmlns:a16="http://schemas.microsoft.com/office/drawing/2014/main" xmlns="" id="{17C478F9-5576-D19E-AD3F-27DC217E0D44}"/>
              </a:ext>
            </a:extLst>
          </p:cNvPr>
          <p:cNvSpPr txBox="1"/>
          <p:nvPr/>
        </p:nvSpPr>
        <p:spPr>
          <a:xfrm>
            <a:off x="3095429" y="1378813"/>
            <a:ext cx="6094520" cy="461665"/>
          </a:xfrm>
          <a:prstGeom prst="rect">
            <a:avLst/>
          </a:prstGeom>
          <a:solidFill>
            <a:srgbClr val="3333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dirty="0">
                <a:solidFill>
                  <a:schemeClr val="bg1"/>
                </a:solidFill>
              </a:rPr>
              <a:t>Future of Higher Education Report (2023)</a:t>
            </a:r>
          </a:p>
        </p:txBody>
      </p:sp>
    </p:spTree>
    <p:extLst>
      <p:ext uri="{BB962C8B-B14F-4D97-AF65-F5344CB8AC3E}">
        <p14:creationId xmlns:p14="http://schemas.microsoft.com/office/powerpoint/2010/main" val="3308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38</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5A61B9D-4CC8-8CC6-DB51-455FF936E96D}"/>
              </a:ext>
            </a:extLst>
          </p:cNvPr>
          <p:cNvSpPr txBox="1"/>
          <p:nvPr/>
        </p:nvSpPr>
        <p:spPr>
          <a:xfrm>
            <a:off x="2452663" y="1300566"/>
            <a:ext cx="7919950" cy="83099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1" dirty="0">
                <a:solidFill>
                  <a:srgbClr val="002060"/>
                </a:solidFill>
                <a:effectLst/>
                <a:latin typeface="Arial" panose="020B0604020202020204" pitchFamily="34" charset="0"/>
                <a:cs typeface="Arial" panose="020B0604020202020204" pitchFamily="34" charset="0"/>
              </a:rPr>
              <a:t>Re</a:t>
            </a:r>
            <a:r>
              <a:rPr lang="en-US" sz="2400" b="1" i="0" dirty="0">
                <a:solidFill>
                  <a:srgbClr val="002060"/>
                </a:solidFill>
                <a:effectLst/>
                <a:latin typeface="Arial" panose="020B0604020202020204" pitchFamily="34" charset="0"/>
                <a:cs typeface="Arial" panose="020B0604020202020204" pitchFamily="34" charset="0"/>
              </a:rPr>
              <a:t>-Imagineering Higher Education</a:t>
            </a:r>
          </a:p>
          <a:p>
            <a:pPr algn="ctr"/>
            <a:r>
              <a:rPr lang="en-US" sz="2400" b="1" i="0" dirty="0">
                <a:solidFill>
                  <a:srgbClr val="002060"/>
                </a:solidFill>
                <a:effectLst/>
                <a:latin typeface="Arial" panose="020B0604020202020204" pitchFamily="34" charset="0"/>
                <a:cs typeface="Arial" panose="020B0604020202020204" pitchFamily="34" charset="0"/>
              </a:rPr>
              <a:t>(</a:t>
            </a:r>
            <a:r>
              <a:rPr lang="en-US" sz="2400" b="1" dirty="0">
                <a:solidFill>
                  <a:srgbClr val="002060"/>
                </a:solidFill>
                <a:latin typeface="Arial" panose="020B0604020202020204" pitchFamily="34" charset="0"/>
                <a:cs typeface="Arial" panose="020B0604020202020204" pitchFamily="34" charset="0"/>
              </a:rPr>
              <a:t>Strategic Planning</a:t>
            </a:r>
            <a:r>
              <a:rPr lang="en-US" sz="2400" b="1" i="0" dirty="0">
                <a:solidFill>
                  <a:srgbClr val="002060"/>
                </a:solidFill>
                <a:effectLst/>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555931B4-C548-F131-7D57-58C5160918FB}"/>
              </a:ext>
            </a:extLst>
          </p:cNvPr>
          <p:cNvSpPr txBox="1"/>
          <p:nvPr/>
        </p:nvSpPr>
        <p:spPr>
          <a:xfrm>
            <a:off x="299539" y="2427576"/>
            <a:ext cx="11592921"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400" b="1" i="0" dirty="0">
                <a:solidFill>
                  <a:schemeClr val="bg1"/>
                </a:solidFill>
                <a:effectLst/>
                <a:latin typeface="Poppins" panose="00000500000000000000" pitchFamily="2" charset="0"/>
              </a:rPr>
              <a:t>Steps in the Strategic Planning Process for Higher Education Institutions</a:t>
            </a:r>
          </a:p>
        </p:txBody>
      </p:sp>
      <p:sp>
        <p:nvSpPr>
          <p:cNvPr id="11" name="TextBox 10">
            <a:extLst>
              <a:ext uri="{FF2B5EF4-FFF2-40B4-BE49-F238E27FC236}">
                <a16:creationId xmlns:a16="http://schemas.microsoft.com/office/drawing/2014/main" xmlns="" id="{9E37F636-9247-8DEF-2464-EED4EC765D4E}"/>
              </a:ext>
            </a:extLst>
          </p:cNvPr>
          <p:cNvSpPr txBox="1"/>
          <p:nvPr/>
        </p:nvSpPr>
        <p:spPr>
          <a:xfrm>
            <a:off x="299539" y="3172620"/>
            <a:ext cx="5568601"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400" b="1" i="0" dirty="0">
                <a:solidFill>
                  <a:srgbClr val="1D1652"/>
                </a:solidFill>
                <a:effectLst/>
                <a:latin typeface="Poppins" panose="00000500000000000000" pitchFamily="2" charset="0"/>
              </a:rPr>
              <a:t>Understand the current situation</a:t>
            </a:r>
          </a:p>
        </p:txBody>
      </p:sp>
      <p:sp>
        <p:nvSpPr>
          <p:cNvPr id="12" name="TextBox 11">
            <a:extLst>
              <a:ext uri="{FF2B5EF4-FFF2-40B4-BE49-F238E27FC236}">
                <a16:creationId xmlns:a16="http://schemas.microsoft.com/office/drawing/2014/main" xmlns="" id="{9610DC30-6165-26EE-A88A-55C4EFDB1F06}"/>
              </a:ext>
            </a:extLst>
          </p:cNvPr>
          <p:cNvSpPr txBox="1"/>
          <p:nvPr/>
        </p:nvSpPr>
        <p:spPr>
          <a:xfrm>
            <a:off x="299539" y="3788608"/>
            <a:ext cx="5568601"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400" b="1" i="0" dirty="0">
                <a:solidFill>
                  <a:srgbClr val="1D1652"/>
                </a:solidFill>
                <a:effectLst/>
                <a:latin typeface="Poppins" panose="00000500000000000000" pitchFamily="2" charset="0"/>
              </a:rPr>
              <a:t>Lead with vision and values</a:t>
            </a:r>
          </a:p>
        </p:txBody>
      </p:sp>
      <p:sp>
        <p:nvSpPr>
          <p:cNvPr id="13" name="TextBox 12">
            <a:extLst>
              <a:ext uri="{FF2B5EF4-FFF2-40B4-BE49-F238E27FC236}">
                <a16:creationId xmlns:a16="http://schemas.microsoft.com/office/drawing/2014/main" xmlns="" id="{E9A75B05-EAA3-1A9D-89D3-5ABC49ABBDE0}"/>
              </a:ext>
            </a:extLst>
          </p:cNvPr>
          <p:cNvSpPr txBox="1"/>
          <p:nvPr/>
        </p:nvSpPr>
        <p:spPr>
          <a:xfrm>
            <a:off x="299538" y="4404596"/>
            <a:ext cx="6198916" cy="83099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400" b="1" i="0" dirty="0">
                <a:solidFill>
                  <a:srgbClr val="1D1652"/>
                </a:solidFill>
                <a:effectLst/>
                <a:latin typeface="Poppins" panose="00000500000000000000" pitchFamily="2" charset="0"/>
              </a:rPr>
              <a:t>Concentrate your strategic planning efforts on key areas</a:t>
            </a:r>
          </a:p>
        </p:txBody>
      </p:sp>
      <p:sp>
        <p:nvSpPr>
          <p:cNvPr id="14" name="TextBox 13">
            <a:extLst>
              <a:ext uri="{FF2B5EF4-FFF2-40B4-BE49-F238E27FC236}">
                <a16:creationId xmlns:a16="http://schemas.microsoft.com/office/drawing/2014/main" xmlns="" id="{DA0F1216-FD70-29FC-9D72-434412FA3834}"/>
              </a:ext>
            </a:extLst>
          </p:cNvPr>
          <p:cNvSpPr txBox="1"/>
          <p:nvPr/>
        </p:nvSpPr>
        <p:spPr>
          <a:xfrm>
            <a:off x="299538" y="5367839"/>
            <a:ext cx="6198916"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400" b="1" i="0" dirty="0">
                <a:solidFill>
                  <a:srgbClr val="1D1652"/>
                </a:solidFill>
                <a:effectLst/>
                <a:latin typeface="Poppins" panose="00000500000000000000" pitchFamily="2" charset="0"/>
              </a:rPr>
              <a:t>Translate plan into tangible actions</a:t>
            </a:r>
          </a:p>
        </p:txBody>
      </p:sp>
      <p:sp>
        <p:nvSpPr>
          <p:cNvPr id="15" name="TextBox 14">
            <a:extLst>
              <a:ext uri="{FF2B5EF4-FFF2-40B4-BE49-F238E27FC236}">
                <a16:creationId xmlns:a16="http://schemas.microsoft.com/office/drawing/2014/main" xmlns="" id="{9C91B9C8-7B37-FD8D-C623-8665D4EBE106}"/>
              </a:ext>
            </a:extLst>
          </p:cNvPr>
          <p:cNvSpPr txBox="1"/>
          <p:nvPr/>
        </p:nvSpPr>
        <p:spPr>
          <a:xfrm>
            <a:off x="299538" y="5964362"/>
            <a:ext cx="5568601" cy="4616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400" b="1" i="0" dirty="0">
                <a:solidFill>
                  <a:srgbClr val="1D1652"/>
                </a:solidFill>
                <a:effectLst/>
                <a:latin typeface="Poppins" panose="00000500000000000000" pitchFamily="2" charset="0"/>
              </a:rPr>
              <a:t>Don’t forget to measure progress</a:t>
            </a:r>
          </a:p>
        </p:txBody>
      </p:sp>
      <p:pic>
        <p:nvPicPr>
          <p:cNvPr id="17" name="Picture 16">
            <a:extLst>
              <a:ext uri="{FF2B5EF4-FFF2-40B4-BE49-F238E27FC236}">
                <a16:creationId xmlns:a16="http://schemas.microsoft.com/office/drawing/2014/main" xmlns="" id="{13CF18F5-9599-147E-7F93-2DA6F8D0D749}"/>
              </a:ext>
            </a:extLst>
          </p:cNvPr>
          <p:cNvPicPr>
            <a:picLocks noChangeAspect="1"/>
          </p:cNvPicPr>
          <p:nvPr/>
        </p:nvPicPr>
        <p:blipFill>
          <a:blip r:embed="rId6"/>
          <a:stretch>
            <a:fillRect/>
          </a:stretch>
        </p:blipFill>
        <p:spPr>
          <a:xfrm>
            <a:off x="6745922" y="3021505"/>
            <a:ext cx="5146538" cy="3494705"/>
          </a:xfrm>
          <a:prstGeom prst="rect">
            <a:avLst/>
          </a:prstGeom>
        </p:spPr>
      </p:pic>
    </p:spTree>
    <p:extLst>
      <p:ext uri="{BB962C8B-B14F-4D97-AF65-F5344CB8AC3E}">
        <p14:creationId xmlns:p14="http://schemas.microsoft.com/office/powerpoint/2010/main" val="290993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750" fill="hold"/>
                                        <p:tgtEl>
                                          <p:spTgt spid="10"/>
                                        </p:tgtEl>
                                        <p:attrNameLst>
                                          <p:attrName>ppt_w</p:attrName>
                                        </p:attrNameLst>
                                      </p:cBhvr>
                                      <p:tavLst>
                                        <p:tav tm="0">
                                          <p:val>
                                            <p:fltVal val="0"/>
                                          </p:val>
                                        </p:tav>
                                        <p:tav tm="100000">
                                          <p:val>
                                            <p:strVal val="#ppt_w"/>
                                          </p:val>
                                        </p:tav>
                                      </p:tavLst>
                                    </p:anim>
                                    <p:anim calcmode="lin" valueType="num">
                                      <p:cBhvr>
                                        <p:cTn id="38" dur="2750" fill="hold"/>
                                        <p:tgtEl>
                                          <p:spTgt spid="10"/>
                                        </p:tgtEl>
                                        <p:attrNameLst>
                                          <p:attrName>ppt_h</p:attrName>
                                        </p:attrNameLst>
                                      </p:cBhvr>
                                      <p:tavLst>
                                        <p:tav tm="0">
                                          <p:val>
                                            <p:fltVal val="0"/>
                                          </p:val>
                                        </p:tav>
                                        <p:tav tm="100000">
                                          <p:val>
                                            <p:strVal val="#ppt_h"/>
                                          </p:val>
                                        </p:tav>
                                      </p:tavLst>
                                    </p:anim>
                                    <p:anim calcmode="lin" valueType="num">
                                      <p:cBhvr>
                                        <p:cTn id="39" dur="2750" fill="hold"/>
                                        <p:tgtEl>
                                          <p:spTgt spid="10"/>
                                        </p:tgtEl>
                                        <p:attrNameLst>
                                          <p:attrName>style.rotation</p:attrName>
                                        </p:attrNameLst>
                                      </p:cBhvr>
                                      <p:tavLst>
                                        <p:tav tm="0">
                                          <p:val>
                                            <p:fltVal val="90"/>
                                          </p:val>
                                        </p:tav>
                                        <p:tav tm="100000">
                                          <p:val>
                                            <p:fltVal val="0"/>
                                          </p:val>
                                        </p:tav>
                                      </p:tavLst>
                                    </p:anim>
                                    <p:animEffect transition="in" filter="fade">
                                      <p:cBhvr>
                                        <p:cTn id="40" dur="2750"/>
                                        <p:tgtEl>
                                          <p:spTgt spid="1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2750" fill="hold"/>
                                        <p:tgtEl>
                                          <p:spTgt spid="11"/>
                                        </p:tgtEl>
                                        <p:attrNameLst>
                                          <p:attrName>ppt_w</p:attrName>
                                        </p:attrNameLst>
                                      </p:cBhvr>
                                      <p:tavLst>
                                        <p:tav tm="0">
                                          <p:val>
                                            <p:fltVal val="0"/>
                                          </p:val>
                                        </p:tav>
                                        <p:tav tm="100000">
                                          <p:val>
                                            <p:strVal val="#ppt_w"/>
                                          </p:val>
                                        </p:tav>
                                      </p:tavLst>
                                    </p:anim>
                                    <p:anim calcmode="lin" valueType="num">
                                      <p:cBhvr>
                                        <p:cTn id="44" dur="2750" fill="hold"/>
                                        <p:tgtEl>
                                          <p:spTgt spid="11"/>
                                        </p:tgtEl>
                                        <p:attrNameLst>
                                          <p:attrName>ppt_h</p:attrName>
                                        </p:attrNameLst>
                                      </p:cBhvr>
                                      <p:tavLst>
                                        <p:tav tm="0">
                                          <p:val>
                                            <p:fltVal val="0"/>
                                          </p:val>
                                        </p:tav>
                                        <p:tav tm="100000">
                                          <p:val>
                                            <p:strVal val="#ppt_h"/>
                                          </p:val>
                                        </p:tav>
                                      </p:tavLst>
                                    </p:anim>
                                    <p:anim calcmode="lin" valueType="num">
                                      <p:cBhvr>
                                        <p:cTn id="45" dur="2750" fill="hold"/>
                                        <p:tgtEl>
                                          <p:spTgt spid="11"/>
                                        </p:tgtEl>
                                        <p:attrNameLst>
                                          <p:attrName>style.rotation</p:attrName>
                                        </p:attrNameLst>
                                      </p:cBhvr>
                                      <p:tavLst>
                                        <p:tav tm="0">
                                          <p:val>
                                            <p:fltVal val="90"/>
                                          </p:val>
                                        </p:tav>
                                        <p:tav tm="100000">
                                          <p:val>
                                            <p:fltVal val="0"/>
                                          </p:val>
                                        </p:tav>
                                      </p:tavLst>
                                    </p:anim>
                                    <p:animEffect transition="in" filter="fade">
                                      <p:cBhvr>
                                        <p:cTn id="46" dur="2750"/>
                                        <p:tgtEl>
                                          <p:spTgt spid="1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750" fill="hold"/>
                                        <p:tgtEl>
                                          <p:spTgt spid="12"/>
                                        </p:tgtEl>
                                        <p:attrNameLst>
                                          <p:attrName>ppt_w</p:attrName>
                                        </p:attrNameLst>
                                      </p:cBhvr>
                                      <p:tavLst>
                                        <p:tav tm="0">
                                          <p:val>
                                            <p:fltVal val="0"/>
                                          </p:val>
                                        </p:tav>
                                        <p:tav tm="100000">
                                          <p:val>
                                            <p:strVal val="#ppt_w"/>
                                          </p:val>
                                        </p:tav>
                                      </p:tavLst>
                                    </p:anim>
                                    <p:anim calcmode="lin" valueType="num">
                                      <p:cBhvr>
                                        <p:cTn id="50" dur="2750" fill="hold"/>
                                        <p:tgtEl>
                                          <p:spTgt spid="12"/>
                                        </p:tgtEl>
                                        <p:attrNameLst>
                                          <p:attrName>ppt_h</p:attrName>
                                        </p:attrNameLst>
                                      </p:cBhvr>
                                      <p:tavLst>
                                        <p:tav tm="0">
                                          <p:val>
                                            <p:fltVal val="0"/>
                                          </p:val>
                                        </p:tav>
                                        <p:tav tm="100000">
                                          <p:val>
                                            <p:strVal val="#ppt_h"/>
                                          </p:val>
                                        </p:tav>
                                      </p:tavLst>
                                    </p:anim>
                                    <p:anim calcmode="lin" valueType="num">
                                      <p:cBhvr>
                                        <p:cTn id="51" dur="2750" fill="hold"/>
                                        <p:tgtEl>
                                          <p:spTgt spid="12"/>
                                        </p:tgtEl>
                                        <p:attrNameLst>
                                          <p:attrName>style.rotation</p:attrName>
                                        </p:attrNameLst>
                                      </p:cBhvr>
                                      <p:tavLst>
                                        <p:tav tm="0">
                                          <p:val>
                                            <p:fltVal val="90"/>
                                          </p:val>
                                        </p:tav>
                                        <p:tav tm="100000">
                                          <p:val>
                                            <p:fltVal val="0"/>
                                          </p:val>
                                        </p:tav>
                                      </p:tavLst>
                                    </p:anim>
                                    <p:animEffect transition="in" filter="fade">
                                      <p:cBhvr>
                                        <p:cTn id="52" dur="275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750" fill="hold"/>
                                        <p:tgtEl>
                                          <p:spTgt spid="13"/>
                                        </p:tgtEl>
                                        <p:attrNameLst>
                                          <p:attrName>ppt_w</p:attrName>
                                        </p:attrNameLst>
                                      </p:cBhvr>
                                      <p:tavLst>
                                        <p:tav tm="0">
                                          <p:val>
                                            <p:fltVal val="0"/>
                                          </p:val>
                                        </p:tav>
                                        <p:tav tm="100000">
                                          <p:val>
                                            <p:strVal val="#ppt_w"/>
                                          </p:val>
                                        </p:tav>
                                      </p:tavLst>
                                    </p:anim>
                                    <p:anim calcmode="lin" valueType="num">
                                      <p:cBhvr>
                                        <p:cTn id="56" dur="2750" fill="hold"/>
                                        <p:tgtEl>
                                          <p:spTgt spid="13"/>
                                        </p:tgtEl>
                                        <p:attrNameLst>
                                          <p:attrName>ppt_h</p:attrName>
                                        </p:attrNameLst>
                                      </p:cBhvr>
                                      <p:tavLst>
                                        <p:tav tm="0">
                                          <p:val>
                                            <p:fltVal val="0"/>
                                          </p:val>
                                        </p:tav>
                                        <p:tav tm="100000">
                                          <p:val>
                                            <p:strVal val="#ppt_h"/>
                                          </p:val>
                                        </p:tav>
                                      </p:tavLst>
                                    </p:anim>
                                    <p:anim calcmode="lin" valueType="num">
                                      <p:cBhvr>
                                        <p:cTn id="57" dur="2750" fill="hold"/>
                                        <p:tgtEl>
                                          <p:spTgt spid="13"/>
                                        </p:tgtEl>
                                        <p:attrNameLst>
                                          <p:attrName>style.rotation</p:attrName>
                                        </p:attrNameLst>
                                      </p:cBhvr>
                                      <p:tavLst>
                                        <p:tav tm="0">
                                          <p:val>
                                            <p:fltVal val="90"/>
                                          </p:val>
                                        </p:tav>
                                        <p:tav tm="100000">
                                          <p:val>
                                            <p:fltVal val="0"/>
                                          </p:val>
                                        </p:tav>
                                      </p:tavLst>
                                    </p:anim>
                                    <p:animEffect transition="in" filter="fade">
                                      <p:cBhvr>
                                        <p:cTn id="58" dur="2750"/>
                                        <p:tgtEl>
                                          <p:spTgt spid="1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2750" fill="hold"/>
                                        <p:tgtEl>
                                          <p:spTgt spid="14"/>
                                        </p:tgtEl>
                                        <p:attrNameLst>
                                          <p:attrName>ppt_w</p:attrName>
                                        </p:attrNameLst>
                                      </p:cBhvr>
                                      <p:tavLst>
                                        <p:tav tm="0">
                                          <p:val>
                                            <p:fltVal val="0"/>
                                          </p:val>
                                        </p:tav>
                                        <p:tav tm="100000">
                                          <p:val>
                                            <p:strVal val="#ppt_w"/>
                                          </p:val>
                                        </p:tav>
                                      </p:tavLst>
                                    </p:anim>
                                    <p:anim calcmode="lin" valueType="num">
                                      <p:cBhvr>
                                        <p:cTn id="62" dur="2750" fill="hold"/>
                                        <p:tgtEl>
                                          <p:spTgt spid="14"/>
                                        </p:tgtEl>
                                        <p:attrNameLst>
                                          <p:attrName>ppt_h</p:attrName>
                                        </p:attrNameLst>
                                      </p:cBhvr>
                                      <p:tavLst>
                                        <p:tav tm="0">
                                          <p:val>
                                            <p:fltVal val="0"/>
                                          </p:val>
                                        </p:tav>
                                        <p:tav tm="100000">
                                          <p:val>
                                            <p:strVal val="#ppt_h"/>
                                          </p:val>
                                        </p:tav>
                                      </p:tavLst>
                                    </p:anim>
                                    <p:anim calcmode="lin" valueType="num">
                                      <p:cBhvr>
                                        <p:cTn id="63" dur="2750" fill="hold"/>
                                        <p:tgtEl>
                                          <p:spTgt spid="14"/>
                                        </p:tgtEl>
                                        <p:attrNameLst>
                                          <p:attrName>style.rotation</p:attrName>
                                        </p:attrNameLst>
                                      </p:cBhvr>
                                      <p:tavLst>
                                        <p:tav tm="0">
                                          <p:val>
                                            <p:fltVal val="90"/>
                                          </p:val>
                                        </p:tav>
                                        <p:tav tm="100000">
                                          <p:val>
                                            <p:fltVal val="0"/>
                                          </p:val>
                                        </p:tav>
                                      </p:tavLst>
                                    </p:anim>
                                    <p:animEffect transition="in" filter="fade">
                                      <p:cBhvr>
                                        <p:cTn id="64" dur="2750"/>
                                        <p:tgtEl>
                                          <p:spTgt spid="1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2750" fill="hold"/>
                                        <p:tgtEl>
                                          <p:spTgt spid="15"/>
                                        </p:tgtEl>
                                        <p:attrNameLst>
                                          <p:attrName>ppt_w</p:attrName>
                                        </p:attrNameLst>
                                      </p:cBhvr>
                                      <p:tavLst>
                                        <p:tav tm="0">
                                          <p:val>
                                            <p:fltVal val="0"/>
                                          </p:val>
                                        </p:tav>
                                        <p:tav tm="100000">
                                          <p:val>
                                            <p:strVal val="#ppt_w"/>
                                          </p:val>
                                        </p:tav>
                                      </p:tavLst>
                                    </p:anim>
                                    <p:anim calcmode="lin" valueType="num">
                                      <p:cBhvr>
                                        <p:cTn id="68" dur="2750" fill="hold"/>
                                        <p:tgtEl>
                                          <p:spTgt spid="15"/>
                                        </p:tgtEl>
                                        <p:attrNameLst>
                                          <p:attrName>ppt_h</p:attrName>
                                        </p:attrNameLst>
                                      </p:cBhvr>
                                      <p:tavLst>
                                        <p:tav tm="0">
                                          <p:val>
                                            <p:fltVal val="0"/>
                                          </p:val>
                                        </p:tav>
                                        <p:tav tm="100000">
                                          <p:val>
                                            <p:strVal val="#ppt_h"/>
                                          </p:val>
                                        </p:tav>
                                      </p:tavLst>
                                    </p:anim>
                                    <p:anim calcmode="lin" valueType="num">
                                      <p:cBhvr>
                                        <p:cTn id="69" dur="2750" fill="hold"/>
                                        <p:tgtEl>
                                          <p:spTgt spid="15"/>
                                        </p:tgtEl>
                                        <p:attrNameLst>
                                          <p:attrName>style.rotation</p:attrName>
                                        </p:attrNameLst>
                                      </p:cBhvr>
                                      <p:tavLst>
                                        <p:tav tm="0">
                                          <p:val>
                                            <p:fltVal val="90"/>
                                          </p:val>
                                        </p:tav>
                                        <p:tav tm="100000">
                                          <p:val>
                                            <p:fltVal val="0"/>
                                          </p:val>
                                        </p:tav>
                                      </p:tavLst>
                                    </p:anim>
                                    <p:animEffect transition="in" filter="fade">
                                      <p:cBhvr>
                                        <p:cTn id="70" dur="2750"/>
                                        <p:tgtEl>
                                          <p:spTgt spid="15"/>
                                        </p:tgtEl>
                                      </p:cBhvr>
                                    </p:animEffect>
                                  </p:childTnLst>
                                </p:cTn>
                              </p:par>
                              <p:par>
                                <p:cTn id="71" presetID="3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2750" fill="hold"/>
                                        <p:tgtEl>
                                          <p:spTgt spid="17"/>
                                        </p:tgtEl>
                                        <p:attrNameLst>
                                          <p:attrName>ppt_w</p:attrName>
                                        </p:attrNameLst>
                                      </p:cBhvr>
                                      <p:tavLst>
                                        <p:tav tm="0">
                                          <p:val>
                                            <p:fltVal val="0"/>
                                          </p:val>
                                        </p:tav>
                                        <p:tav tm="100000">
                                          <p:val>
                                            <p:strVal val="#ppt_w"/>
                                          </p:val>
                                        </p:tav>
                                      </p:tavLst>
                                    </p:anim>
                                    <p:anim calcmode="lin" valueType="num">
                                      <p:cBhvr>
                                        <p:cTn id="74" dur="2750" fill="hold"/>
                                        <p:tgtEl>
                                          <p:spTgt spid="17"/>
                                        </p:tgtEl>
                                        <p:attrNameLst>
                                          <p:attrName>ppt_h</p:attrName>
                                        </p:attrNameLst>
                                      </p:cBhvr>
                                      <p:tavLst>
                                        <p:tav tm="0">
                                          <p:val>
                                            <p:fltVal val="0"/>
                                          </p:val>
                                        </p:tav>
                                        <p:tav tm="100000">
                                          <p:val>
                                            <p:strVal val="#ppt_h"/>
                                          </p:val>
                                        </p:tav>
                                      </p:tavLst>
                                    </p:anim>
                                    <p:anim calcmode="lin" valueType="num">
                                      <p:cBhvr>
                                        <p:cTn id="75" dur="2750" fill="hold"/>
                                        <p:tgtEl>
                                          <p:spTgt spid="17"/>
                                        </p:tgtEl>
                                        <p:attrNameLst>
                                          <p:attrName>style.rotation</p:attrName>
                                        </p:attrNameLst>
                                      </p:cBhvr>
                                      <p:tavLst>
                                        <p:tav tm="0">
                                          <p:val>
                                            <p:fltVal val="90"/>
                                          </p:val>
                                        </p:tav>
                                        <p:tav tm="100000">
                                          <p:val>
                                            <p:fltVal val="0"/>
                                          </p:val>
                                        </p:tav>
                                      </p:tavLst>
                                    </p:anim>
                                    <p:animEffect transition="in" filter="fade">
                                      <p:cBhvr>
                                        <p:cTn id="76" dur="2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39</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5A61B9D-4CC8-8CC6-DB51-455FF936E96D}"/>
              </a:ext>
            </a:extLst>
          </p:cNvPr>
          <p:cNvSpPr txBox="1"/>
          <p:nvPr/>
        </p:nvSpPr>
        <p:spPr>
          <a:xfrm>
            <a:off x="781235" y="1300566"/>
            <a:ext cx="10875146" cy="461665"/>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1" dirty="0">
                <a:solidFill>
                  <a:srgbClr val="002060"/>
                </a:solidFill>
                <a:effectLst/>
                <a:latin typeface="Arial" panose="020B0604020202020204" pitchFamily="34" charset="0"/>
                <a:cs typeface="Arial" panose="020B0604020202020204" pitchFamily="34" charset="0"/>
              </a:rPr>
              <a:t>Re</a:t>
            </a:r>
            <a:r>
              <a:rPr lang="en-US" sz="2400" b="1" i="0" dirty="0">
                <a:solidFill>
                  <a:srgbClr val="002060"/>
                </a:solidFill>
                <a:effectLst/>
                <a:latin typeface="Arial" panose="020B0604020202020204" pitchFamily="34" charset="0"/>
                <a:cs typeface="Arial" panose="020B0604020202020204" pitchFamily="34" charset="0"/>
              </a:rPr>
              <a:t>-Imagineering Higher Education (</a:t>
            </a:r>
            <a:r>
              <a:rPr lang="en-US" sz="2400" b="1" dirty="0">
                <a:solidFill>
                  <a:srgbClr val="002060"/>
                </a:solidFill>
                <a:latin typeface="Arial" panose="020B0604020202020204" pitchFamily="34" charset="0"/>
                <a:cs typeface="Arial" panose="020B0604020202020204" pitchFamily="34" charset="0"/>
              </a:rPr>
              <a:t>Strategic Planning</a:t>
            </a:r>
            <a:r>
              <a:rPr lang="en-US" sz="2400" b="1" i="0" dirty="0">
                <a:solidFill>
                  <a:srgbClr val="002060"/>
                </a:solidFill>
                <a:effectLst/>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p:txBody>
      </p:sp>
      <p:pic>
        <p:nvPicPr>
          <p:cNvPr id="9218" name="Picture 2" descr="Strategic Planning | Strategic Planning | Drexel University">
            <a:extLst>
              <a:ext uri="{FF2B5EF4-FFF2-40B4-BE49-F238E27FC236}">
                <a16:creationId xmlns:a16="http://schemas.microsoft.com/office/drawing/2014/main" xmlns="" id="{74AFEB42-B960-4FAB-C11C-4D80AD222D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064" y="1937048"/>
            <a:ext cx="5335573" cy="487315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rexel University">
            <a:extLst>
              <a:ext uri="{FF2B5EF4-FFF2-40B4-BE49-F238E27FC236}">
                <a16:creationId xmlns:a16="http://schemas.microsoft.com/office/drawing/2014/main" xmlns="" id="{0D53C102-C0C0-7C1C-A923-F2564B5B08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7620" y="2239013"/>
            <a:ext cx="1629052" cy="204966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44D64CDF-E7BF-AE08-9AB5-3C98C0564D7C}"/>
              </a:ext>
            </a:extLst>
          </p:cNvPr>
          <p:cNvSpPr txBox="1"/>
          <p:nvPr/>
        </p:nvSpPr>
        <p:spPr>
          <a:xfrm>
            <a:off x="6747029" y="4406730"/>
            <a:ext cx="4740675" cy="1015663"/>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000" b="0" i="0" dirty="0">
                <a:solidFill>
                  <a:schemeClr val="bg1"/>
                </a:solidFill>
                <a:effectLst/>
                <a:latin typeface="arial" panose="020B0604020202020204" pitchFamily="34" charset="0"/>
              </a:rPr>
              <a:t>Drexel’s 2030 plan is built upon </a:t>
            </a:r>
            <a:r>
              <a:rPr lang="en-US" sz="2000" b="0" i="0" u="none" strike="noStrike" dirty="0">
                <a:solidFill>
                  <a:schemeClr val="bg1"/>
                </a:solidFill>
                <a:effectLst/>
                <a:latin typeface="arial" panose="020B0604020202020204" pitchFamily="34" charset="0"/>
                <a:hlinkClick r:id="rId8">
                  <a:extLst>
                    <a:ext uri="{A12FA001-AC4F-418D-AE19-62706E023703}">
                      <ahyp:hlinkClr xmlns:ahyp="http://schemas.microsoft.com/office/drawing/2018/hyperlinkcolor" xmlns="" val="tx"/>
                    </a:ext>
                  </a:extLst>
                </a:hlinkClick>
              </a:rPr>
              <a:t>six strategic imperatives</a:t>
            </a:r>
            <a:r>
              <a:rPr lang="en-US" sz="2000" b="0" i="0" u="none" strike="noStrike" dirty="0">
                <a:solidFill>
                  <a:schemeClr val="bg1"/>
                </a:solidFill>
                <a:effectLst/>
                <a:latin typeface="arial" panose="020B0604020202020204" pitchFamily="34" charset="0"/>
              </a:rPr>
              <a:t> </a:t>
            </a:r>
            <a:r>
              <a:rPr lang="en-US" sz="2000" b="0" i="0" dirty="0">
                <a:solidFill>
                  <a:schemeClr val="bg1"/>
                </a:solidFill>
                <a:effectLst/>
                <a:latin typeface="arial" panose="020B0604020202020204" pitchFamily="34" charset="0"/>
              </a:rPr>
              <a:t>to ensure institutional excellence.</a:t>
            </a:r>
            <a:endParaRPr lang="en-US" sz="2000" dirty="0">
              <a:solidFill>
                <a:schemeClr val="bg1"/>
              </a:solidFill>
            </a:endParaRPr>
          </a:p>
        </p:txBody>
      </p:sp>
      <p:sp>
        <p:nvSpPr>
          <p:cNvPr id="9" name="TextBox 8">
            <a:extLst>
              <a:ext uri="{FF2B5EF4-FFF2-40B4-BE49-F238E27FC236}">
                <a16:creationId xmlns:a16="http://schemas.microsoft.com/office/drawing/2014/main" xmlns="" id="{C5DDE402-F732-422B-72BB-BE88AFE31A6D}"/>
              </a:ext>
            </a:extLst>
          </p:cNvPr>
          <p:cNvSpPr txBox="1"/>
          <p:nvPr/>
        </p:nvSpPr>
        <p:spPr>
          <a:xfrm>
            <a:off x="7157620" y="5540450"/>
            <a:ext cx="4330085" cy="707886"/>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000" b="0" i="0" dirty="0">
                <a:solidFill>
                  <a:schemeClr val="bg1"/>
                </a:solidFill>
                <a:effectLst/>
                <a:latin typeface="arial" panose="020B0604020202020204" pitchFamily="34" charset="0"/>
              </a:rPr>
              <a:t>Source: https://drexel.edu/strategicPlan/</a:t>
            </a:r>
            <a:endParaRPr lang="en-US" sz="2000" dirty="0">
              <a:solidFill>
                <a:schemeClr val="bg1"/>
              </a:solidFill>
            </a:endParaRPr>
          </a:p>
        </p:txBody>
      </p:sp>
      <p:sp>
        <p:nvSpPr>
          <p:cNvPr id="10" name="TextBox 9">
            <a:extLst>
              <a:ext uri="{FF2B5EF4-FFF2-40B4-BE49-F238E27FC236}">
                <a16:creationId xmlns:a16="http://schemas.microsoft.com/office/drawing/2014/main" xmlns="" id="{58C99DF2-1FBD-CECF-C82D-10618F9026CC}"/>
              </a:ext>
            </a:extLst>
          </p:cNvPr>
          <p:cNvSpPr txBox="1"/>
          <p:nvPr/>
        </p:nvSpPr>
        <p:spPr>
          <a:xfrm>
            <a:off x="8925757" y="2239013"/>
            <a:ext cx="2542714" cy="2062103"/>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1600" b="1" i="0" dirty="0">
                <a:solidFill>
                  <a:schemeClr val="bg1"/>
                </a:solidFill>
                <a:effectLst/>
                <a:latin typeface="Arial" panose="020B0604020202020204" pitchFamily="34" charset="0"/>
              </a:rPr>
              <a:t>Drexel University</a:t>
            </a:r>
            <a:r>
              <a:rPr lang="en-US" sz="1600" b="0" i="0" dirty="0">
                <a:solidFill>
                  <a:schemeClr val="bg1"/>
                </a:solidFill>
                <a:effectLst/>
                <a:latin typeface="Arial" panose="020B0604020202020204" pitchFamily="34" charset="0"/>
              </a:rPr>
              <a:t> is a </a:t>
            </a:r>
            <a:r>
              <a:rPr lang="en-US" sz="1600" b="0" i="0" u="none" strike="noStrike" dirty="0">
                <a:solidFill>
                  <a:schemeClr val="bg1"/>
                </a:solidFill>
                <a:effectLst/>
                <a:latin typeface="Arial" panose="020B0604020202020204" pitchFamily="34" charset="0"/>
                <a:hlinkClick r:id="rId9" tooltip="Private university">
                  <a:extLst>
                    <a:ext uri="{A12FA001-AC4F-418D-AE19-62706E023703}">
                      <ahyp:hlinkClr xmlns:ahyp="http://schemas.microsoft.com/office/drawing/2018/hyperlinkcolor" xmlns="" val="tx"/>
                    </a:ext>
                  </a:extLst>
                </a:hlinkClick>
              </a:rPr>
              <a:t>private</a:t>
            </a:r>
            <a:r>
              <a:rPr lang="en-US" sz="1600" b="0" i="0" dirty="0">
                <a:solidFill>
                  <a:schemeClr val="bg1"/>
                </a:solidFill>
                <a:effectLst/>
                <a:latin typeface="Arial" panose="020B0604020202020204" pitchFamily="34" charset="0"/>
              </a:rPr>
              <a:t> </a:t>
            </a:r>
            <a:r>
              <a:rPr lang="en-US" sz="1600" b="0" i="0" u="none" strike="noStrike" dirty="0">
                <a:solidFill>
                  <a:schemeClr val="bg1"/>
                </a:solidFill>
                <a:effectLst/>
                <a:latin typeface="Arial" panose="020B0604020202020204" pitchFamily="34" charset="0"/>
                <a:hlinkClick r:id="rId10" tooltip="Research university">
                  <a:extLst>
                    <a:ext uri="{A12FA001-AC4F-418D-AE19-62706E023703}">
                      <ahyp:hlinkClr xmlns:ahyp="http://schemas.microsoft.com/office/drawing/2018/hyperlinkcolor" xmlns="" val="tx"/>
                    </a:ext>
                  </a:extLst>
                </a:hlinkClick>
              </a:rPr>
              <a:t>research university</a:t>
            </a:r>
            <a:r>
              <a:rPr lang="en-US" sz="1600" b="0" i="0" dirty="0">
                <a:solidFill>
                  <a:schemeClr val="bg1"/>
                </a:solidFill>
                <a:effectLst/>
                <a:latin typeface="Arial" panose="020B0604020202020204" pitchFamily="34" charset="0"/>
              </a:rPr>
              <a:t> with its main campus in </a:t>
            </a:r>
            <a:r>
              <a:rPr lang="en-US" sz="1600" b="0" i="0" u="none" strike="noStrike" dirty="0">
                <a:solidFill>
                  <a:schemeClr val="bg1"/>
                </a:solidFill>
                <a:effectLst/>
                <a:latin typeface="Arial" panose="020B0604020202020204" pitchFamily="34" charset="0"/>
                <a:hlinkClick r:id="rId11" tooltip="Philadelphia">
                  <a:extLst>
                    <a:ext uri="{A12FA001-AC4F-418D-AE19-62706E023703}">
                      <ahyp:hlinkClr xmlns:ahyp="http://schemas.microsoft.com/office/drawing/2018/hyperlinkcolor" xmlns="" val="tx"/>
                    </a:ext>
                  </a:extLst>
                </a:hlinkClick>
              </a:rPr>
              <a:t>Philadelphia</a:t>
            </a:r>
            <a:r>
              <a:rPr lang="en-US" sz="1600" b="0" i="0" dirty="0">
                <a:solidFill>
                  <a:schemeClr val="bg1"/>
                </a:solidFill>
                <a:effectLst/>
                <a:latin typeface="Arial" panose="020B0604020202020204" pitchFamily="34" charset="0"/>
              </a:rPr>
              <a:t>, </a:t>
            </a:r>
            <a:r>
              <a:rPr lang="en-US" sz="1600" b="0" i="0" u="none" strike="noStrike" dirty="0">
                <a:solidFill>
                  <a:schemeClr val="bg1"/>
                </a:solidFill>
                <a:effectLst/>
                <a:latin typeface="Arial" panose="020B0604020202020204" pitchFamily="34" charset="0"/>
                <a:hlinkClick r:id="rId12" tooltip="Pennsylvania">
                  <a:extLst>
                    <a:ext uri="{A12FA001-AC4F-418D-AE19-62706E023703}">
                      <ahyp:hlinkClr xmlns:ahyp="http://schemas.microsoft.com/office/drawing/2018/hyperlinkcolor" xmlns="" val="tx"/>
                    </a:ext>
                  </a:extLst>
                </a:hlinkClick>
              </a:rPr>
              <a:t>Pennsylvania</a:t>
            </a:r>
            <a:r>
              <a:rPr lang="en-US" sz="1600" b="0" i="0" dirty="0">
                <a:solidFill>
                  <a:schemeClr val="bg1"/>
                </a:solidFill>
                <a:effectLst/>
                <a:latin typeface="Arial" panose="020B0604020202020204" pitchFamily="34" charset="0"/>
              </a:rPr>
              <a:t>. Drexel's undergraduate school was founded in 1891</a:t>
            </a:r>
            <a:endParaRPr lang="en-US" sz="1600" dirty="0">
              <a:solidFill>
                <a:schemeClr val="bg1"/>
              </a:solidFill>
            </a:endParaRPr>
          </a:p>
        </p:txBody>
      </p:sp>
      <p:sp>
        <p:nvSpPr>
          <p:cNvPr id="11" name="Arrow: Left 10">
            <a:extLst>
              <a:ext uri="{FF2B5EF4-FFF2-40B4-BE49-F238E27FC236}">
                <a16:creationId xmlns:a16="http://schemas.microsoft.com/office/drawing/2014/main" xmlns="" id="{4A29173E-0639-B8BD-6461-12B338410E82}"/>
              </a:ext>
            </a:extLst>
          </p:cNvPr>
          <p:cNvSpPr/>
          <p:nvPr/>
        </p:nvSpPr>
        <p:spPr>
          <a:xfrm>
            <a:off x="5955830" y="4662892"/>
            <a:ext cx="781385" cy="5962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3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3000" fill="hold"/>
                                        <p:tgtEl>
                                          <p:spTgt spid="2"/>
                                        </p:tgtEl>
                                        <p:attrNameLst>
                                          <p:attrName>ppt_w</p:attrName>
                                        </p:attrNameLst>
                                      </p:cBhvr>
                                      <p:tavLst>
                                        <p:tav tm="0">
                                          <p:val>
                                            <p:fltVal val="0"/>
                                          </p:val>
                                        </p:tav>
                                        <p:tav tm="100000">
                                          <p:val>
                                            <p:strVal val="#ppt_w"/>
                                          </p:val>
                                        </p:tav>
                                      </p:tavLst>
                                    </p:anim>
                                    <p:anim calcmode="lin" valueType="num">
                                      <p:cBhvr>
                                        <p:cTn id="38" dur="3000" fill="hold"/>
                                        <p:tgtEl>
                                          <p:spTgt spid="2"/>
                                        </p:tgtEl>
                                        <p:attrNameLst>
                                          <p:attrName>ppt_h</p:attrName>
                                        </p:attrNameLst>
                                      </p:cBhvr>
                                      <p:tavLst>
                                        <p:tav tm="0">
                                          <p:val>
                                            <p:fltVal val="0"/>
                                          </p:val>
                                        </p:tav>
                                        <p:tav tm="100000">
                                          <p:val>
                                            <p:strVal val="#ppt_h"/>
                                          </p:val>
                                        </p:tav>
                                      </p:tavLst>
                                    </p:anim>
                                    <p:anim calcmode="lin" valueType="num">
                                      <p:cBhvr>
                                        <p:cTn id="39" dur="3000" fill="hold"/>
                                        <p:tgtEl>
                                          <p:spTgt spid="2"/>
                                        </p:tgtEl>
                                        <p:attrNameLst>
                                          <p:attrName>style.rotation</p:attrName>
                                        </p:attrNameLst>
                                      </p:cBhvr>
                                      <p:tavLst>
                                        <p:tav tm="0">
                                          <p:val>
                                            <p:fltVal val="90"/>
                                          </p:val>
                                        </p:tav>
                                        <p:tav tm="100000">
                                          <p:val>
                                            <p:fltVal val="0"/>
                                          </p:val>
                                        </p:tav>
                                      </p:tavLst>
                                    </p:anim>
                                    <p:animEffect transition="in" filter="fade">
                                      <p:cBhvr>
                                        <p:cTn id="40" dur="3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3000" fill="hold"/>
                                        <p:tgtEl>
                                          <p:spTgt spid="3"/>
                                        </p:tgtEl>
                                        <p:attrNameLst>
                                          <p:attrName>ppt_w</p:attrName>
                                        </p:attrNameLst>
                                      </p:cBhvr>
                                      <p:tavLst>
                                        <p:tav tm="0">
                                          <p:val>
                                            <p:fltVal val="0"/>
                                          </p:val>
                                        </p:tav>
                                        <p:tav tm="100000">
                                          <p:val>
                                            <p:strVal val="#ppt_w"/>
                                          </p:val>
                                        </p:tav>
                                      </p:tavLst>
                                    </p:anim>
                                    <p:anim calcmode="lin" valueType="num">
                                      <p:cBhvr>
                                        <p:cTn id="44" dur="3000" fill="hold"/>
                                        <p:tgtEl>
                                          <p:spTgt spid="3"/>
                                        </p:tgtEl>
                                        <p:attrNameLst>
                                          <p:attrName>ppt_h</p:attrName>
                                        </p:attrNameLst>
                                      </p:cBhvr>
                                      <p:tavLst>
                                        <p:tav tm="0">
                                          <p:val>
                                            <p:fltVal val="0"/>
                                          </p:val>
                                        </p:tav>
                                        <p:tav tm="100000">
                                          <p:val>
                                            <p:strVal val="#ppt_h"/>
                                          </p:val>
                                        </p:tav>
                                      </p:tavLst>
                                    </p:anim>
                                    <p:anim calcmode="lin" valueType="num">
                                      <p:cBhvr>
                                        <p:cTn id="45" dur="3000" fill="hold"/>
                                        <p:tgtEl>
                                          <p:spTgt spid="3"/>
                                        </p:tgtEl>
                                        <p:attrNameLst>
                                          <p:attrName>style.rotation</p:attrName>
                                        </p:attrNameLst>
                                      </p:cBhvr>
                                      <p:tavLst>
                                        <p:tav tm="0">
                                          <p:val>
                                            <p:fltVal val="90"/>
                                          </p:val>
                                        </p:tav>
                                        <p:tav tm="100000">
                                          <p:val>
                                            <p:fltVal val="0"/>
                                          </p:val>
                                        </p:tav>
                                      </p:tavLst>
                                    </p:anim>
                                    <p:animEffect transition="in" filter="fade">
                                      <p:cBhvr>
                                        <p:cTn id="46" dur="3000"/>
                                        <p:tgtEl>
                                          <p:spTgt spid="3"/>
                                        </p:tgtEl>
                                      </p:cBhvr>
                                    </p:animEffect>
                                  </p:childTnLst>
                                </p:cTn>
                              </p:par>
                              <p:par>
                                <p:cTn id="47" presetID="31" presetClass="entr" presetSubtype="0" fill="hold" nodeType="withEffect">
                                  <p:stCondLst>
                                    <p:cond delay="0"/>
                                  </p:stCondLst>
                                  <p:childTnLst>
                                    <p:set>
                                      <p:cBhvr>
                                        <p:cTn id="48" dur="1" fill="hold">
                                          <p:stCondLst>
                                            <p:cond delay="0"/>
                                          </p:stCondLst>
                                        </p:cTn>
                                        <p:tgtEl>
                                          <p:spTgt spid="9218"/>
                                        </p:tgtEl>
                                        <p:attrNameLst>
                                          <p:attrName>style.visibility</p:attrName>
                                        </p:attrNameLst>
                                      </p:cBhvr>
                                      <p:to>
                                        <p:strVal val="visible"/>
                                      </p:to>
                                    </p:set>
                                    <p:anim calcmode="lin" valueType="num">
                                      <p:cBhvr>
                                        <p:cTn id="49" dur="3000" fill="hold"/>
                                        <p:tgtEl>
                                          <p:spTgt spid="9218"/>
                                        </p:tgtEl>
                                        <p:attrNameLst>
                                          <p:attrName>ppt_w</p:attrName>
                                        </p:attrNameLst>
                                      </p:cBhvr>
                                      <p:tavLst>
                                        <p:tav tm="0">
                                          <p:val>
                                            <p:fltVal val="0"/>
                                          </p:val>
                                        </p:tav>
                                        <p:tav tm="100000">
                                          <p:val>
                                            <p:strVal val="#ppt_w"/>
                                          </p:val>
                                        </p:tav>
                                      </p:tavLst>
                                    </p:anim>
                                    <p:anim calcmode="lin" valueType="num">
                                      <p:cBhvr>
                                        <p:cTn id="50" dur="3000" fill="hold"/>
                                        <p:tgtEl>
                                          <p:spTgt spid="9218"/>
                                        </p:tgtEl>
                                        <p:attrNameLst>
                                          <p:attrName>ppt_h</p:attrName>
                                        </p:attrNameLst>
                                      </p:cBhvr>
                                      <p:tavLst>
                                        <p:tav tm="0">
                                          <p:val>
                                            <p:fltVal val="0"/>
                                          </p:val>
                                        </p:tav>
                                        <p:tav tm="100000">
                                          <p:val>
                                            <p:strVal val="#ppt_h"/>
                                          </p:val>
                                        </p:tav>
                                      </p:tavLst>
                                    </p:anim>
                                    <p:anim calcmode="lin" valueType="num">
                                      <p:cBhvr>
                                        <p:cTn id="51" dur="3000" fill="hold"/>
                                        <p:tgtEl>
                                          <p:spTgt spid="9218"/>
                                        </p:tgtEl>
                                        <p:attrNameLst>
                                          <p:attrName>style.rotation</p:attrName>
                                        </p:attrNameLst>
                                      </p:cBhvr>
                                      <p:tavLst>
                                        <p:tav tm="0">
                                          <p:val>
                                            <p:fltVal val="90"/>
                                          </p:val>
                                        </p:tav>
                                        <p:tav tm="100000">
                                          <p:val>
                                            <p:fltVal val="0"/>
                                          </p:val>
                                        </p:tav>
                                      </p:tavLst>
                                    </p:anim>
                                    <p:animEffect transition="in" filter="fade">
                                      <p:cBhvr>
                                        <p:cTn id="52" dur="3000"/>
                                        <p:tgtEl>
                                          <p:spTgt spid="9218"/>
                                        </p:tgtEl>
                                      </p:cBhvr>
                                    </p:animEffect>
                                  </p:childTnLst>
                                </p:cTn>
                              </p:par>
                              <p:par>
                                <p:cTn id="53" presetID="31" presetClass="entr" presetSubtype="0" fill="hold" nodeType="withEffect">
                                  <p:stCondLst>
                                    <p:cond delay="0"/>
                                  </p:stCondLst>
                                  <p:childTnLst>
                                    <p:set>
                                      <p:cBhvr>
                                        <p:cTn id="54" dur="1" fill="hold">
                                          <p:stCondLst>
                                            <p:cond delay="0"/>
                                          </p:stCondLst>
                                        </p:cTn>
                                        <p:tgtEl>
                                          <p:spTgt spid="9220"/>
                                        </p:tgtEl>
                                        <p:attrNameLst>
                                          <p:attrName>style.visibility</p:attrName>
                                        </p:attrNameLst>
                                      </p:cBhvr>
                                      <p:to>
                                        <p:strVal val="visible"/>
                                      </p:to>
                                    </p:set>
                                    <p:anim calcmode="lin" valueType="num">
                                      <p:cBhvr>
                                        <p:cTn id="55" dur="3000" fill="hold"/>
                                        <p:tgtEl>
                                          <p:spTgt spid="9220"/>
                                        </p:tgtEl>
                                        <p:attrNameLst>
                                          <p:attrName>ppt_w</p:attrName>
                                        </p:attrNameLst>
                                      </p:cBhvr>
                                      <p:tavLst>
                                        <p:tav tm="0">
                                          <p:val>
                                            <p:fltVal val="0"/>
                                          </p:val>
                                        </p:tav>
                                        <p:tav tm="100000">
                                          <p:val>
                                            <p:strVal val="#ppt_w"/>
                                          </p:val>
                                        </p:tav>
                                      </p:tavLst>
                                    </p:anim>
                                    <p:anim calcmode="lin" valueType="num">
                                      <p:cBhvr>
                                        <p:cTn id="56" dur="3000" fill="hold"/>
                                        <p:tgtEl>
                                          <p:spTgt spid="9220"/>
                                        </p:tgtEl>
                                        <p:attrNameLst>
                                          <p:attrName>ppt_h</p:attrName>
                                        </p:attrNameLst>
                                      </p:cBhvr>
                                      <p:tavLst>
                                        <p:tav tm="0">
                                          <p:val>
                                            <p:fltVal val="0"/>
                                          </p:val>
                                        </p:tav>
                                        <p:tav tm="100000">
                                          <p:val>
                                            <p:strVal val="#ppt_h"/>
                                          </p:val>
                                        </p:tav>
                                      </p:tavLst>
                                    </p:anim>
                                    <p:anim calcmode="lin" valueType="num">
                                      <p:cBhvr>
                                        <p:cTn id="57" dur="3000" fill="hold"/>
                                        <p:tgtEl>
                                          <p:spTgt spid="9220"/>
                                        </p:tgtEl>
                                        <p:attrNameLst>
                                          <p:attrName>style.rotation</p:attrName>
                                        </p:attrNameLst>
                                      </p:cBhvr>
                                      <p:tavLst>
                                        <p:tav tm="0">
                                          <p:val>
                                            <p:fltVal val="90"/>
                                          </p:val>
                                        </p:tav>
                                        <p:tav tm="100000">
                                          <p:val>
                                            <p:fltVal val="0"/>
                                          </p:val>
                                        </p:tav>
                                      </p:tavLst>
                                    </p:anim>
                                    <p:animEffect transition="in" filter="fade">
                                      <p:cBhvr>
                                        <p:cTn id="58" dur="3000"/>
                                        <p:tgtEl>
                                          <p:spTgt spid="922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0" fill="hold"/>
                                        <p:tgtEl>
                                          <p:spTgt spid="8"/>
                                        </p:tgtEl>
                                        <p:attrNameLst>
                                          <p:attrName>ppt_w</p:attrName>
                                        </p:attrNameLst>
                                      </p:cBhvr>
                                      <p:tavLst>
                                        <p:tav tm="0">
                                          <p:val>
                                            <p:fltVal val="0"/>
                                          </p:val>
                                        </p:tav>
                                        <p:tav tm="100000">
                                          <p:val>
                                            <p:strVal val="#ppt_w"/>
                                          </p:val>
                                        </p:tav>
                                      </p:tavLst>
                                    </p:anim>
                                    <p:anim calcmode="lin" valueType="num">
                                      <p:cBhvr>
                                        <p:cTn id="62" dur="3000" fill="hold"/>
                                        <p:tgtEl>
                                          <p:spTgt spid="8"/>
                                        </p:tgtEl>
                                        <p:attrNameLst>
                                          <p:attrName>ppt_h</p:attrName>
                                        </p:attrNameLst>
                                      </p:cBhvr>
                                      <p:tavLst>
                                        <p:tav tm="0">
                                          <p:val>
                                            <p:fltVal val="0"/>
                                          </p:val>
                                        </p:tav>
                                        <p:tav tm="100000">
                                          <p:val>
                                            <p:strVal val="#ppt_h"/>
                                          </p:val>
                                        </p:tav>
                                      </p:tavLst>
                                    </p:anim>
                                    <p:anim calcmode="lin" valueType="num">
                                      <p:cBhvr>
                                        <p:cTn id="63" dur="3000" fill="hold"/>
                                        <p:tgtEl>
                                          <p:spTgt spid="8"/>
                                        </p:tgtEl>
                                        <p:attrNameLst>
                                          <p:attrName>style.rotation</p:attrName>
                                        </p:attrNameLst>
                                      </p:cBhvr>
                                      <p:tavLst>
                                        <p:tav tm="0">
                                          <p:val>
                                            <p:fltVal val="90"/>
                                          </p:val>
                                        </p:tav>
                                        <p:tav tm="100000">
                                          <p:val>
                                            <p:fltVal val="0"/>
                                          </p:val>
                                        </p:tav>
                                      </p:tavLst>
                                    </p:anim>
                                    <p:animEffect transition="in" filter="fade">
                                      <p:cBhvr>
                                        <p:cTn id="64" dur="3000"/>
                                        <p:tgtEl>
                                          <p:spTgt spid="8"/>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3000" fill="hold"/>
                                        <p:tgtEl>
                                          <p:spTgt spid="9"/>
                                        </p:tgtEl>
                                        <p:attrNameLst>
                                          <p:attrName>ppt_w</p:attrName>
                                        </p:attrNameLst>
                                      </p:cBhvr>
                                      <p:tavLst>
                                        <p:tav tm="0">
                                          <p:val>
                                            <p:fltVal val="0"/>
                                          </p:val>
                                        </p:tav>
                                        <p:tav tm="100000">
                                          <p:val>
                                            <p:strVal val="#ppt_w"/>
                                          </p:val>
                                        </p:tav>
                                      </p:tavLst>
                                    </p:anim>
                                    <p:anim calcmode="lin" valueType="num">
                                      <p:cBhvr>
                                        <p:cTn id="68" dur="3000" fill="hold"/>
                                        <p:tgtEl>
                                          <p:spTgt spid="9"/>
                                        </p:tgtEl>
                                        <p:attrNameLst>
                                          <p:attrName>ppt_h</p:attrName>
                                        </p:attrNameLst>
                                      </p:cBhvr>
                                      <p:tavLst>
                                        <p:tav tm="0">
                                          <p:val>
                                            <p:fltVal val="0"/>
                                          </p:val>
                                        </p:tav>
                                        <p:tav tm="100000">
                                          <p:val>
                                            <p:strVal val="#ppt_h"/>
                                          </p:val>
                                        </p:tav>
                                      </p:tavLst>
                                    </p:anim>
                                    <p:anim calcmode="lin" valueType="num">
                                      <p:cBhvr>
                                        <p:cTn id="69" dur="3000" fill="hold"/>
                                        <p:tgtEl>
                                          <p:spTgt spid="9"/>
                                        </p:tgtEl>
                                        <p:attrNameLst>
                                          <p:attrName>style.rotation</p:attrName>
                                        </p:attrNameLst>
                                      </p:cBhvr>
                                      <p:tavLst>
                                        <p:tav tm="0">
                                          <p:val>
                                            <p:fltVal val="90"/>
                                          </p:val>
                                        </p:tav>
                                        <p:tav tm="100000">
                                          <p:val>
                                            <p:fltVal val="0"/>
                                          </p:val>
                                        </p:tav>
                                      </p:tavLst>
                                    </p:anim>
                                    <p:animEffect transition="in" filter="fade">
                                      <p:cBhvr>
                                        <p:cTn id="70" dur="3000"/>
                                        <p:tgtEl>
                                          <p:spTgt spid="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3000" fill="hold"/>
                                        <p:tgtEl>
                                          <p:spTgt spid="10"/>
                                        </p:tgtEl>
                                        <p:attrNameLst>
                                          <p:attrName>ppt_w</p:attrName>
                                        </p:attrNameLst>
                                      </p:cBhvr>
                                      <p:tavLst>
                                        <p:tav tm="0">
                                          <p:val>
                                            <p:fltVal val="0"/>
                                          </p:val>
                                        </p:tav>
                                        <p:tav tm="100000">
                                          <p:val>
                                            <p:strVal val="#ppt_w"/>
                                          </p:val>
                                        </p:tav>
                                      </p:tavLst>
                                    </p:anim>
                                    <p:anim calcmode="lin" valueType="num">
                                      <p:cBhvr>
                                        <p:cTn id="74" dur="3000" fill="hold"/>
                                        <p:tgtEl>
                                          <p:spTgt spid="10"/>
                                        </p:tgtEl>
                                        <p:attrNameLst>
                                          <p:attrName>ppt_h</p:attrName>
                                        </p:attrNameLst>
                                      </p:cBhvr>
                                      <p:tavLst>
                                        <p:tav tm="0">
                                          <p:val>
                                            <p:fltVal val="0"/>
                                          </p:val>
                                        </p:tav>
                                        <p:tav tm="100000">
                                          <p:val>
                                            <p:strVal val="#ppt_h"/>
                                          </p:val>
                                        </p:tav>
                                      </p:tavLst>
                                    </p:anim>
                                    <p:anim calcmode="lin" valueType="num">
                                      <p:cBhvr>
                                        <p:cTn id="75" dur="3000" fill="hold"/>
                                        <p:tgtEl>
                                          <p:spTgt spid="10"/>
                                        </p:tgtEl>
                                        <p:attrNameLst>
                                          <p:attrName>style.rotation</p:attrName>
                                        </p:attrNameLst>
                                      </p:cBhvr>
                                      <p:tavLst>
                                        <p:tav tm="0">
                                          <p:val>
                                            <p:fltVal val="90"/>
                                          </p:val>
                                        </p:tav>
                                        <p:tav tm="100000">
                                          <p:val>
                                            <p:fltVal val="0"/>
                                          </p:val>
                                        </p:tav>
                                      </p:tavLst>
                                    </p:anim>
                                    <p:animEffect transition="in" filter="fade">
                                      <p:cBhvr>
                                        <p:cTn id="76" dur="3000"/>
                                        <p:tgtEl>
                                          <p:spTgt spid="10"/>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3000" fill="hold"/>
                                        <p:tgtEl>
                                          <p:spTgt spid="11"/>
                                        </p:tgtEl>
                                        <p:attrNameLst>
                                          <p:attrName>ppt_w</p:attrName>
                                        </p:attrNameLst>
                                      </p:cBhvr>
                                      <p:tavLst>
                                        <p:tav tm="0">
                                          <p:val>
                                            <p:fltVal val="0"/>
                                          </p:val>
                                        </p:tav>
                                        <p:tav tm="100000">
                                          <p:val>
                                            <p:strVal val="#ppt_w"/>
                                          </p:val>
                                        </p:tav>
                                      </p:tavLst>
                                    </p:anim>
                                    <p:anim calcmode="lin" valueType="num">
                                      <p:cBhvr>
                                        <p:cTn id="80" dur="3000" fill="hold"/>
                                        <p:tgtEl>
                                          <p:spTgt spid="11"/>
                                        </p:tgtEl>
                                        <p:attrNameLst>
                                          <p:attrName>ppt_h</p:attrName>
                                        </p:attrNameLst>
                                      </p:cBhvr>
                                      <p:tavLst>
                                        <p:tav tm="0">
                                          <p:val>
                                            <p:fltVal val="0"/>
                                          </p:val>
                                        </p:tav>
                                        <p:tav tm="100000">
                                          <p:val>
                                            <p:strVal val="#ppt_h"/>
                                          </p:val>
                                        </p:tav>
                                      </p:tavLst>
                                    </p:anim>
                                    <p:anim calcmode="lin" valueType="num">
                                      <p:cBhvr>
                                        <p:cTn id="81" dur="3000" fill="hold"/>
                                        <p:tgtEl>
                                          <p:spTgt spid="11"/>
                                        </p:tgtEl>
                                        <p:attrNameLst>
                                          <p:attrName>style.rotation</p:attrName>
                                        </p:attrNameLst>
                                      </p:cBhvr>
                                      <p:tavLst>
                                        <p:tav tm="0">
                                          <p:val>
                                            <p:fltVal val="90"/>
                                          </p:val>
                                        </p:tav>
                                        <p:tav tm="100000">
                                          <p:val>
                                            <p:fltVal val="0"/>
                                          </p:val>
                                        </p:tav>
                                      </p:tavLst>
                                    </p:anim>
                                    <p:animEffect transition="in" filter="fade">
                                      <p:cBhvr>
                                        <p:cTn id="8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4</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6" name="Picture 4" descr="PDF] The relationship between organizational governance and faculty  governance in higher education: A national study of shared governance |  Semantic Scholar">
            <a:extLst>
              <a:ext uri="{FF2B5EF4-FFF2-40B4-BE49-F238E27FC236}">
                <a16:creationId xmlns:a16="http://schemas.microsoft.com/office/drawing/2014/main" xmlns="" id="{CC98BA38-6EEF-EB05-F0A4-651D200D9E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2455" y="1469196"/>
            <a:ext cx="8860423" cy="50070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0103F358-DB3F-E679-8A1E-F75BCAFA970A}"/>
              </a:ext>
            </a:extLst>
          </p:cNvPr>
          <p:cNvSpPr txBox="1"/>
          <p:nvPr/>
        </p:nvSpPr>
        <p:spPr>
          <a:xfrm>
            <a:off x="628091" y="1594171"/>
            <a:ext cx="4114801" cy="3416320"/>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b="1" i="0" dirty="0">
                <a:solidFill>
                  <a:srgbClr val="2E3743"/>
                </a:solidFill>
                <a:effectLst/>
                <a:latin typeface="Roboto Slab" pitchFamily="2" charset="0"/>
              </a:rPr>
              <a:t>The relationship between organizational governance and faculty governance in higher education.</a:t>
            </a:r>
          </a:p>
          <a:p>
            <a:pPr algn="l"/>
            <a:endParaRPr lang="en-US" b="1" dirty="0">
              <a:solidFill>
                <a:srgbClr val="2E3743"/>
              </a:solidFill>
              <a:latin typeface="Roboto Slab" pitchFamily="2" charset="0"/>
            </a:endParaRPr>
          </a:p>
          <a:p>
            <a:pPr algn="l"/>
            <a:r>
              <a:rPr lang="en-US" b="0" i="0" dirty="0">
                <a:solidFill>
                  <a:srgbClr val="222222"/>
                </a:solidFill>
                <a:effectLst/>
                <a:latin typeface="Arial" panose="020B0604020202020204" pitchFamily="34" charset="0"/>
              </a:rPr>
              <a:t>Williams, M. C. (2015). </a:t>
            </a:r>
            <a:r>
              <a:rPr lang="en-US" b="0" i="1" dirty="0">
                <a:solidFill>
                  <a:srgbClr val="222222"/>
                </a:solidFill>
                <a:effectLst/>
                <a:latin typeface="Arial" panose="020B0604020202020204" pitchFamily="34" charset="0"/>
              </a:rPr>
              <a:t>The relationship between organizational governance and faculty governance in higher education: A national study of shared governance</a:t>
            </a:r>
            <a:r>
              <a:rPr lang="en-US" b="0" i="0" dirty="0">
                <a:solidFill>
                  <a:srgbClr val="222222"/>
                </a:solidFill>
                <a:effectLst/>
                <a:latin typeface="Arial" panose="020B0604020202020204" pitchFamily="34" charset="0"/>
              </a:rPr>
              <a:t> (Doctoral dissertation, Texas A&amp;M University-Corpus Christi).</a:t>
            </a:r>
            <a:endParaRPr lang="en-US" b="1" i="0" dirty="0">
              <a:solidFill>
                <a:srgbClr val="2E3743"/>
              </a:solidFill>
              <a:effectLst/>
              <a:latin typeface="Roboto Slab" pitchFamily="2" charset="0"/>
            </a:endParaRPr>
          </a:p>
        </p:txBody>
      </p:sp>
    </p:spTree>
    <p:extLst>
      <p:ext uri="{BB962C8B-B14F-4D97-AF65-F5344CB8AC3E}">
        <p14:creationId xmlns:p14="http://schemas.microsoft.com/office/powerpoint/2010/main" val="22249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40</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5A61B9D-4CC8-8CC6-DB51-455FF936E96D}"/>
              </a:ext>
            </a:extLst>
          </p:cNvPr>
          <p:cNvSpPr txBox="1"/>
          <p:nvPr/>
        </p:nvSpPr>
        <p:spPr>
          <a:xfrm>
            <a:off x="2452663" y="1300566"/>
            <a:ext cx="7919950" cy="461665"/>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1" dirty="0">
                <a:solidFill>
                  <a:schemeClr val="bg1"/>
                </a:solidFill>
                <a:effectLst/>
                <a:latin typeface="Arial" panose="020B0604020202020204" pitchFamily="34" charset="0"/>
                <a:cs typeface="Arial" panose="020B0604020202020204" pitchFamily="34" charset="0"/>
              </a:rPr>
              <a:t>Re</a:t>
            </a:r>
            <a:r>
              <a:rPr lang="en-US" sz="2400" b="1" i="0" dirty="0">
                <a:solidFill>
                  <a:schemeClr val="bg1"/>
                </a:solidFill>
                <a:effectLst/>
                <a:latin typeface="Arial" panose="020B0604020202020204" pitchFamily="34" charset="0"/>
                <a:cs typeface="Arial" panose="020B0604020202020204" pitchFamily="34" charset="0"/>
              </a:rPr>
              <a:t>-Imagineering Higher Education</a:t>
            </a:r>
          </a:p>
        </p:txBody>
      </p:sp>
      <p:sp>
        <p:nvSpPr>
          <p:cNvPr id="8" name="TextBox 7">
            <a:extLst>
              <a:ext uri="{FF2B5EF4-FFF2-40B4-BE49-F238E27FC236}">
                <a16:creationId xmlns:a16="http://schemas.microsoft.com/office/drawing/2014/main" xmlns="" id="{EFFE5EC5-4370-66EE-8BDA-CB844E06C46C}"/>
              </a:ext>
            </a:extLst>
          </p:cNvPr>
          <p:cNvSpPr txBox="1"/>
          <p:nvPr/>
        </p:nvSpPr>
        <p:spPr>
          <a:xfrm>
            <a:off x="495671" y="2341625"/>
            <a:ext cx="7059967" cy="3046988"/>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lgn="just">
              <a:buFont typeface="Wingdings" panose="05000000000000000000" pitchFamily="2" charset="2"/>
              <a:buChar char="ü"/>
            </a:pPr>
            <a:r>
              <a:rPr lang="en-US" sz="2400" b="1" dirty="0">
                <a:solidFill>
                  <a:schemeClr val="bg1"/>
                </a:solidFill>
              </a:rPr>
              <a:t>Imagineering is a combination of ‘imagination’ and ‘engineering.’</a:t>
            </a:r>
          </a:p>
          <a:p>
            <a:pPr marL="342900" indent="-342900" algn="just">
              <a:buFont typeface="Wingdings" panose="05000000000000000000" pitchFamily="2" charset="2"/>
              <a:buChar char="ü"/>
            </a:pPr>
            <a:r>
              <a:rPr lang="en-US" sz="2400" b="1" dirty="0">
                <a:solidFill>
                  <a:schemeClr val="bg1"/>
                </a:solidFill>
              </a:rPr>
              <a:t>It brings art and science together to turn fantasy into reality and dreams into “magic.” </a:t>
            </a:r>
          </a:p>
          <a:p>
            <a:pPr marL="342900" indent="-342900" algn="just">
              <a:buFont typeface="Wingdings" panose="05000000000000000000" pitchFamily="2" charset="2"/>
              <a:buChar char="ü"/>
            </a:pPr>
            <a:r>
              <a:rPr lang="en-US" sz="2400" b="1" dirty="0">
                <a:solidFill>
                  <a:schemeClr val="bg1"/>
                </a:solidFill>
              </a:rPr>
              <a:t>Therefore, ‘Imagineering’ means transforming imagination into concreteness. </a:t>
            </a:r>
          </a:p>
          <a:p>
            <a:pPr marL="342900" indent="-342900" algn="just">
              <a:buFont typeface="Wingdings" panose="05000000000000000000" pitchFamily="2" charset="2"/>
              <a:buChar char="ü"/>
            </a:pPr>
            <a:r>
              <a:rPr lang="en-US" sz="2400" b="1" dirty="0">
                <a:solidFill>
                  <a:schemeClr val="bg1"/>
                </a:solidFill>
              </a:rPr>
              <a:t>In other words, it is a procedure of changing ideas into innovative products</a:t>
            </a:r>
          </a:p>
        </p:txBody>
      </p:sp>
      <p:pic>
        <p:nvPicPr>
          <p:cNvPr id="10" name="Picture 9">
            <a:extLst>
              <a:ext uri="{FF2B5EF4-FFF2-40B4-BE49-F238E27FC236}">
                <a16:creationId xmlns:a16="http://schemas.microsoft.com/office/drawing/2014/main" xmlns="" id="{4FBF12E2-21C9-CF5A-B995-01C22986D092}"/>
              </a:ext>
            </a:extLst>
          </p:cNvPr>
          <p:cNvPicPr>
            <a:picLocks noChangeAspect="1"/>
          </p:cNvPicPr>
          <p:nvPr/>
        </p:nvPicPr>
        <p:blipFill>
          <a:blip r:embed="rId6"/>
          <a:stretch>
            <a:fillRect/>
          </a:stretch>
        </p:blipFill>
        <p:spPr>
          <a:xfrm>
            <a:off x="7993089" y="2295791"/>
            <a:ext cx="3360711" cy="3261643"/>
          </a:xfrm>
          <a:prstGeom prst="rect">
            <a:avLst/>
          </a:prstGeom>
        </p:spPr>
      </p:pic>
    </p:spTree>
    <p:extLst>
      <p:ext uri="{BB962C8B-B14F-4D97-AF65-F5344CB8AC3E}">
        <p14:creationId xmlns:p14="http://schemas.microsoft.com/office/powerpoint/2010/main" val="100055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0" fill="hold"/>
                                        <p:tgtEl>
                                          <p:spTgt spid="5"/>
                                        </p:tgtEl>
                                        <p:attrNameLst>
                                          <p:attrName>ppt_w</p:attrName>
                                        </p:attrNameLst>
                                      </p:cBhvr>
                                      <p:tavLst>
                                        <p:tav tm="0">
                                          <p:val>
                                            <p:fltVal val="0"/>
                                          </p:val>
                                        </p:tav>
                                        <p:tav tm="100000">
                                          <p:val>
                                            <p:strVal val="#ppt_w"/>
                                          </p:val>
                                        </p:tav>
                                      </p:tavLst>
                                    </p:anim>
                                    <p:anim calcmode="lin" valueType="num">
                                      <p:cBhvr>
                                        <p:cTn id="32" dur="3000" fill="hold"/>
                                        <p:tgtEl>
                                          <p:spTgt spid="5"/>
                                        </p:tgtEl>
                                        <p:attrNameLst>
                                          <p:attrName>ppt_h</p:attrName>
                                        </p:attrNameLst>
                                      </p:cBhvr>
                                      <p:tavLst>
                                        <p:tav tm="0">
                                          <p:val>
                                            <p:fltVal val="0"/>
                                          </p:val>
                                        </p:tav>
                                        <p:tav tm="100000">
                                          <p:val>
                                            <p:strVal val="#ppt_h"/>
                                          </p:val>
                                        </p:tav>
                                      </p:tavLst>
                                    </p:anim>
                                    <p:anim calcmode="lin" valueType="num">
                                      <p:cBhvr>
                                        <p:cTn id="33" dur="3000" fill="hold"/>
                                        <p:tgtEl>
                                          <p:spTgt spid="5"/>
                                        </p:tgtEl>
                                        <p:attrNameLst>
                                          <p:attrName>style.rotation</p:attrName>
                                        </p:attrNameLst>
                                      </p:cBhvr>
                                      <p:tavLst>
                                        <p:tav tm="0">
                                          <p:val>
                                            <p:fltVal val="90"/>
                                          </p:val>
                                        </p:tav>
                                        <p:tav tm="100000">
                                          <p:val>
                                            <p:fltVal val="0"/>
                                          </p:val>
                                        </p:tav>
                                      </p:tavLst>
                                    </p:anim>
                                    <p:animEffect transition="in" filter="fade">
                                      <p:cBhvr>
                                        <p:cTn id="34" dur="3000"/>
                                        <p:tgtEl>
                                          <p:spTgt spid="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3000" fill="hold"/>
                                        <p:tgtEl>
                                          <p:spTgt spid="8"/>
                                        </p:tgtEl>
                                        <p:attrNameLst>
                                          <p:attrName>ppt_w</p:attrName>
                                        </p:attrNameLst>
                                      </p:cBhvr>
                                      <p:tavLst>
                                        <p:tav tm="0">
                                          <p:val>
                                            <p:fltVal val="0"/>
                                          </p:val>
                                        </p:tav>
                                        <p:tav tm="100000">
                                          <p:val>
                                            <p:strVal val="#ppt_w"/>
                                          </p:val>
                                        </p:tav>
                                      </p:tavLst>
                                    </p:anim>
                                    <p:anim calcmode="lin" valueType="num">
                                      <p:cBhvr>
                                        <p:cTn id="38" dur="3000" fill="hold"/>
                                        <p:tgtEl>
                                          <p:spTgt spid="8"/>
                                        </p:tgtEl>
                                        <p:attrNameLst>
                                          <p:attrName>ppt_h</p:attrName>
                                        </p:attrNameLst>
                                      </p:cBhvr>
                                      <p:tavLst>
                                        <p:tav tm="0">
                                          <p:val>
                                            <p:fltVal val="0"/>
                                          </p:val>
                                        </p:tav>
                                        <p:tav tm="100000">
                                          <p:val>
                                            <p:strVal val="#ppt_h"/>
                                          </p:val>
                                        </p:tav>
                                      </p:tavLst>
                                    </p:anim>
                                    <p:anim calcmode="lin" valueType="num">
                                      <p:cBhvr>
                                        <p:cTn id="39" dur="3000" fill="hold"/>
                                        <p:tgtEl>
                                          <p:spTgt spid="8"/>
                                        </p:tgtEl>
                                        <p:attrNameLst>
                                          <p:attrName>style.rotation</p:attrName>
                                        </p:attrNameLst>
                                      </p:cBhvr>
                                      <p:tavLst>
                                        <p:tav tm="0">
                                          <p:val>
                                            <p:fltVal val="90"/>
                                          </p:val>
                                        </p:tav>
                                        <p:tav tm="100000">
                                          <p:val>
                                            <p:fltVal val="0"/>
                                          </p:val>
                                        </p:tav>
                                      </p:tavLst>
                                    </p:anim>
                                    <p:animEffect transition="in" filter="fade">
                                      <p:cBhvr>
                                        <p:cTn id="40" dur="3000"/>
                                        <p:tgtEl>
                                          <p:spTgt spid="8"/>
                                        </p:tgtEl>
                                      </p:cBhvr>
                                    </p:animEffect>
                                  </p:childTnLst>
                                </p:cTn>
                              </p:par>
                              <p:par>
                                <p:cTn id="41" presetID="14" presetClass="entr" presetSubtype="1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3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dirty="0"/>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41</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266" name="Picture 2" descr="The Imagineering Process – An Overview – The Imagineering Toolbox">
            <a:extLst>
              <a:ext uri="{FF2B5EF4-FFF2-40B4-BE49-F238E27FC236}">
                <a16:creationId xmlns:a16="http://schemas.microsoft.com/office/drawing/2014/main" xmlns="" id="{DF11DDA9-DA28-C0FB-0BBF-FCDE4F1302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49" y="1262197"/>
            <a:ext cx="7486651" cy="5502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CFAB8DDC-CB34-968E-5306-F0A28E109F80}"/>
              </a:ext>
            </a:extLst>
          </p:cNvPr>
          <p:cNvSpPr txBox="1"/>
          <p:nvPr/>
        </p:nvSpPr>
        <p:spPr>
          <a:xfrm>
            <a:off x="8469368" y="1433120"/>
            <a:ext cx="3469782" cy="830997"/>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400" b="1" i="1" dirty="0">
                <a:solidFill>
                  <a:schemeClr val="bg1"/>
                </a:solidFill>
                <a:effectLst/>
                <a:latin typeface="Arial" panose="020B0604020202020204" pitchFamily="34" charset="0"/>
                <a:cs typeface="Arial" panose="020B0604020202020204" pitchFamily="34" charset="0"/>
              </a:rPr>
              <a:t>Re</a:t>
            </a:r>
            <a:r>
              <a:rPr lang="en-US" sz="2400" b="1" i="0" dirty="0">
                <a:solidFill>
                  <a:schemeClr val="bg1"/>
                </a:solidFill>
                <a:effectLst/>
                <a:latin typeface="Arial" panose="020B0604020202020204" pitchFamily="34" charset="0"/>
                <a:cs typeface="Arial" panose="020B0604020202020204" pitchFamily="34" charset="0"/>
              </a:rPr>
              <a:t>-Imagineering Higher Education</a:t>
            </a:r>
          </a:p>
        </p:txBody>
      </p:sp>
      <p:sp>
        <p:nvSpPr>
          <p:cNvPr id="11" name="TextBox 10">
            <a:extLst>
              <a:ext uri="{FF2B5EF4-FFF2-40B4-BE49-F238E27FC236}">
                <a16:creationId xmlns:a16="http://schemas.microsoft.com/office/drawing/2014/main" xmlns="" id="{0DFEE493-1A2D-CE50-8628-52882E3F0FF8}"/>
              </a:ext>
            </a:extLst>
          </p:cNvPr>
          <p:cNvSpPr txBox="1"/>
          <p:nvPr/>
        </p:nvSpPr>
        <p:spPr>
          <a:xfrm>
            <a:off x="209549" y="2635338"/>
            <a:ext cx="1897602" cy="584775"/>
          </a:xfrm>
          <a:prstGeom prst="rect">
            <a:avLst/>
          </a:prstGeom>
          <a:solidFill>
            <a:srgbClr val="0000FF"/>
          </a:solidFill>
        </p:spPr>
        <p:txBody>
          <a:bodyPr wrap="square">
            <a:spAutoFit/>
          </a:bodyPr>
          <a:lstStyle/>
          <a:p>
            <a:r>
              <a:rPr lang="en-US" sz="1600" b="1" i="0" dirty="0">
                <a:solidFill>
                  <a:schemeClr val="bg1"/>
                </a:solidFill>
                <a:effectLst/>
                <a:latin typeface="arial" panose="020B0604020202020204" pitchFamily="34" charset="0"/>
              </a:rPr>
              <a:t>brainstorming with no limits</a:t>
            </a:r>
            <a:endParaRPr lang="en-US" sz="1600" b="1" dirty="0">
              <a:solidFill>
                <a:schemeClr val="bg1"/>
              </a:solidFill>
            </a:endParaRPr>
          </a:p>
        </p:txBody>
      </p:sp>
      <p:cxnSp>
        <p:nvCxnSpPr>
          <p:cNvPr id="13" name="Straight Arrow Connector 12">
            <a:extLst>
              <a:ext uri="{FF2B5EF4-FFF2-40B4-BE49-F238E27FC236}">
                <a16:creationId xmlns:a16="http://schemas.microsoft.com/office/drawing/2014/main" xmlns="" id="{E01775A6-DC39-7240-AA0E-672156CD0355}"/>
              </a:ext>
            </a:extLst>
          </p:cNvPr>
          <p:cNvCxnSpPr/>
          <p:nvPr/>
        </p:nvCxnSpPr>
        <p:spPr>
          <a:xfrm flipH="1" flipV="1">
            <a:off x="1225118" y="3284738"/>
            <a:ext cx="137350" cy="284085"/>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Arrow: Left 13">
            <a:extLst>
              <a:ext uri="{FF2B5EF4-FFF2-40B4-BE49-F238E27FC236}">
                <a16:creationId xmlns:a16="http://schemas.microsoft.com/office/drawing/2014/main" xmlns="" id="{58CDC6BE-F996-7725-EA77-10493AD1F675}"/>
              </a:ext>
            </a:extLst>
          </p:cNvPr>
          <p:cNvSpPr/>
          <p:nvPr/>
        </p:nvSpPr>
        <p:spPr>
          <a:xfrm>
            <a:off x="8043169" y="2866910"/>
            <a:ext cx="1112277" cy="2098177"/>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F544A156-8452-B34F-17C7-D158FFC5C8FF}"/>
              </a:ext>
            </a:extLst>
          </p:cNvPr>
          <p:cNvSpPr txBox="1"/>
          <p:nvPr/>
        </p:nvSpPr>
        <p:spPr>
          <a:xfrm>
            <a:off x="9073640" y="3426780"/>
            <a:ext cx="2947315" cy="954107"/>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800" b="1" i="0" u="none" strike="noStrike" dirty="0">
                <a:solidFill>
                  <a:schemeClr val="bg1"/>
                </a:solidFill>
                <a:effectLst/>
                <a:latin typeface="Google Sans"/>
                <a:hlinkClick r:id="rId7">
                  <a:extLst>
                    <a:ext uri="{A12FA001-AC4F-418D-AE19-62706E023703}">
                      <ahyp:hlinkClr xmlns:ahyp="http://schemas.microsoft.com/office/drawing/2018/hyperlinkcolor" xmlns="" val="tx"/>
                    </a:ext>
                  </a:extLst>
                </a:hlinkClick>
              </a:rPr>
              <a:t>The Imagineering Process</a:t>
            </a:r>
          </a:p>
        </p:txBody>
      </p:sp>
      <p:sp>
        <p:nvSpPr>
          <p:cNvPr id="15" name="TextBox 14">
            <a:extLst>
              <a:ext uri="{FF2B5EF4-FFF2-40B4-BE49-F238E27FC236}">
                <a16:creationId xmlns:a16="http://schemas.microsoft.com/office/drawing/2014/main" xmlns="" id="{B914C652-80B2-57B9-C7F3-EFA3FACB7AFC}"/>
              </a:ext>
            </a:extLst>
          </p:cNvPr>
          <p:cNvSpPr txBox="1"/>
          <p:nvPr/>
        </p:nvSpPr>
        <p:spPr>
          <a:xfrm>
            <a:off x="346229" y="4934081"/>
            <a:ext cx="2588025" cy="584775"/>
          </a:xfrm>
          <a:prstGeom prst="rect">
            <a:avLst/>
          </a:prstGeom>
          <a:solidFill>
            <a:srgbClr val="0000FF"/>
          </a:solidFill>
        </p:spPr>
        <p:txBody>
          <a:bodyPr wrap="square">
            <a:spAutoFit/>
          </a:bodyPr>
          <a:lstStyle/>
          <a:p>
            <a:r>
              <a:rPr lang="en-US" sz="1600" b="1" i="0" dirty="0">
                <a:solidFill>
                  <a:schemeClr val="bg1"/>
                </a:solidFill>
                <a:effectLst/>
                <a:latin typeface="arial" panose="020B0604020202020204" pitchFamily="34" charset="0"/>
              </a:rPr>
              <a:t>Higher education needs identification</a:t>
            </a:r>
            <a:endParaRPr lang="en-US" sz="1600" b="1" dirty="0">
              <a:solidFill>
                <a:schemeClr val="bg1"/>
              </a:solidFill>
            </a:endParaRPr>
          </a:p>
        </p:txBody>
      </p:sp>
      <p:cxnSp>
        <p:nvCxnSpPr>
          <p:cNvPr id="17" name="Straight Arrow Connector 16">
            <a:extLst>
              <a:ext uri="{FF2B5EF4-FFF2-40B4-BE49-F238E27FC236}">
                <a16:creationId xmlns:a16="http://schemas.microsoft.com/office/drawing/2014/main" xmlns="" id="{879A2E3E-912F-D2C9-BE1D-B5D7ED985654}"/>
              </a:ext>
            </a:extLst>
          </p:cNvPr>
          <p:cNvCxnSpPr>
            <a:cxnSpLocks/>
          </p:cNvCxnSpPr>
          <p:nvPr/>
        </p:nvCxnSpPr>
        <p:spPr>
          <a:xfrm flipH="1">
            <a:off x="2934254" y="5122416"/>
            <a:ext cx="714468" cy="10405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9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3000" fill="hold"/>
                                        <p:tgtEl>
                                          <p:spTgt spid="7"/>
                                        </p:tgtEl>
                                        <p:attrNameLst>
                                          <p:attrName>ppt_w</p:attrName>
                                        </p:attrNameLst>
                                      </p:cBhvr>
                                      <p:tavLst>
                                        <p:tav tm="0">
                                          <p:val>
                                            <p:fltVal val="0"/>
                                          </p:val>
                                        </p:tav>
                                        <p:tav tm="100000">
                                          <p:val>
                                            <p:strVal val="#ppt_w"/>
                                          </p:val>
                                        </p:tav>
                                      </p:tavLst>
                                    </p:anim>
                                    <p:anim calcmode="lin" valueType="num">
                                      <p:cBhvr>
                                        <p:cTn id="32" dur="3000" fill="hold"/>
                                        <p:tgtEl>
                                          <p:spTgt spid="7"/>
                                        </p:tgtEl>
                                        <p:attrNameLst>
                                          <p:attrName>ppt_h</p:attrName>
                                        </p:attrNameLst>
                                      </p:cBhvr>
                                      <p:tavLst>
                                        <p:tav tm="0">
                                          <p:val>
                                            <p:fltVal val="0"/>
                                          </p:val>
                                        </p:tav>
                                        <p:tav tm="100000">
                                          <p:val>
                                            <p:strVal val="#ppt_h"/>
                                          </p:val>
                                        </p:tav>
                                      </p:tavLst>
                                    </p:anim>
                                    <p:anim calcmode="lin" valueType="num">
                                      <p:cBhvr>
                                        <p:cTn id="33" dur="3000" fill="hold"/>
                                        <p:tgtEl>
                                          <p:spTgt spid="7"/>
                                        </p:tgtEl>
                                        <p:attrNameLst>
                                          <p:attrName>style.rotation</p:attrName>
                                        </p:attrNameLst>
                                      </p:cBhvr>
                                      <p:tavLst>
                                        <p:tav tm="0">
                                          <p:val>
                                            <p:fltVal val="90"/>
                                          </p:val>
                                        </p:tav>
                                        <p:tav tm="100000">
                                          <p:val>
                                            <p:fltVal val="0"/>
                                          </p:val>
                                        </p:tav>
                                      </p:tavLst>
                                    </p:anim>
                                    <p:animEffect transition="in" filter="fade">
                                      <p:cBhvr>
                                        <p:cTn id="3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42</a:t>
            </a:fld>
            <a:endParaRPr lang="en-US"/>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506" name="Picture 2" descr="Thank-you-animated - Big Brothers Big Sisters of Canada">
            <a:extLst>
              <a:ext uri="{FF2B5EF4-FFF2-40B4-BE49-F238E27FC236}">
                <a16:creationId xmlns:a16="http://schemas.microsoft.com/office/drawing/2014/main" xmlns="" id="{695DC1CF-DF07-8094-CC87-B3ACD4167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2455" y="1537596"/>
            <a:ext cx="5925159" cy="412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5</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49EBE156-AFAC-8832-F0C4-BB7B8484F3DC}"/>
              </a:ext>
            </a:extLst>
          </p:cNvPr>
          <p:cNvPicPr>
            <a:picLocks noChangeAspect="1"/>
          </p:cNvPicPr>
          <p:nvPr/>
        </p:nvPicPr>
        <p:blipFill>
          <a:blip r:embed="rId6"/>
          <a:stretch>
            <a:fillRect/>
          </a:stretch>
        </p:blipFill>
        <p:spPr>
          <a:xfrm>
            <a:off x="3773009" y="1464819"/>
            <a:ext cx="8243385" cy="4891532"/>
          </a:xfrm>
          <a:prstGeom prst="rect">
            <a:avLst/>
          </a:prstGeom>
        </p:spPr>
      </p:pic>
      <p:sp>
        <p:nvSpPr>
          <p:cNvPr id="10" name="TextBox 9">
            <a:extLst>
              <a:ext uri="{FF2B5EF4-FFF2-40B4-BE49-F238E27FC236}">
                <a16:creationId xmlns:a16="http://schemas.microsoft.com/office/drawing/2014/main" xmlns="" id="{5AB3CCA4-8FDE-85DD-D938-9AD2AF43F951}"/>
              </a:ext>
            </a:extLst>
          </p:cNvPr>
          <p:cNvSpPr txBox="1"/>
          <p:nvPr/>
        </p:nvSpPr>
        <p:spPr>
          <a:xfrm>
            <a:off x="175606" y="1826394"/>
            <a:ext cx="3364637" cy="3693319"/>
          </a:xfrm>
          <a:prstGeom prst="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l"/>
            <a:r>
              <a:rPr lang="en-US" b="1" i="0" dirty="0">
                <a:solidFill>
                  <a:srgbClr val="555555"/>
                </a:solidFill>
                <a:effectLst/>
                <a:latin typeface="Open Sans" panose="020B0606030504020204" pitchFamily="34" charset="0"/>
              </a:rPr>
              <a:t>Entrepreneurship Education and the Role of Universities in Entrepreneurship</a:t>
            </a:r>
            <a:endParaRPr lang="en-US" b="1" dirty="0">
              <a:solidFill>
                <a:srgbClr val="555555"/>
              </a:solidFill>
              <a:latin typeface="unset"/>
            </a:endParaRPr>
          </a:p>
          <a:p>
            <a:pPr algn="l"/>
            <a:endParaRPr lang="en-US" b="1" i="0" dirty="0">
              <a:solidFill>
                <a:srgbClr val="555555"/>
              </a:solidFill>
              <a:effectLst/>
              <a:latin typeface="unset"/>
            </a:endParaRPr>
          </a:p>
          <a:p>
            <a:pPr algn="l"/>
            <a:r>
              <a:rPr lang="en-US" b="0" i="0" dirty="0">
                <a:solidFill>
                  <a:srgbClr val="222222"/>
                </a:solidFill>
                <a:effectLst/>
                <a:latin typeface="Arial" panose="020B0604020202020204" pitchFamily="34" charset="0"/>
              </a:rPr>
              <a:t>Davey, T., Hannon, P., &amp; Penaluna, A. (2016). Entrepreneurship education and the role of universities in entrepreneurship: Introduction to the special issue. </a:t>
            </a:r>
            <a:r>
              <a:rPr lang="en-US" b="0" i="1" dirty="0">
                <a:solidFill>
                  <a:srgbClr val="222222"/>
                </a:solidFill>
                <a:effectLst/>
                <a:latin typeface="Arial" panose="020B0604020202020204" pitchFamily="34" charset="0"/>
              </a:rPr>
              <a:t>Industry and higher education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30</a:t>
            </a:r>
            <a:r>
              <a:rPr lang="en-US" b="0" i="0" dirty="0">
                <a:solidFill>
                  <a:srgbClr val="222222"/>
                </a:solidFill>
                <a:effectLst/>
                <a:latin typeface="Arial" panose="020B0604020202020204" pitchFamily="34" charset="0"/>
              </a:rPr>
              <a:t>(3), 171-182.</a:t>
            </a:r>
            <a:endParaRPr lang="en-US" dirty="0"/>
          </a:p>
        </p:txBody>
      </p:sp>
    </p:spTree>
    <p:extLst>
      <p:ext uri="{BB962C8B-B14F-4D97-AF65-F5344CB8AC3E}">
        <p14:creationId xmlns:p14="http://schemas.microsoft.com/office/powerpoint/2010/main" val="391731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6</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F1418446-D0E7-D922-8206-B2B96BA3A339}"/>
              </a:ext>
            </a:extLst>
          </p:cNvPr>
          <p:cNvSpPr txBox="1"/>
          <p:nvPr/>
        </p:nvSpPr>
        <p:spPr>
          <a:xfrm>
            <a:off x="2381436" y="1294296"/>
            <a:ext cx="7912882" cy="1077218"/>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3200" b="1" i="1" dirty="0">
                <a:solidFill>
                  <a:srgbClr val="002060"/>
                </a:solidFill>
                <a:effectLst/>
                <a:latin typeface="Arial" panose="020B0604020202020204" pitchFamily="34" charset="0"/>
                <a:cs typeface="Arial" panose="020B0604020202020204" pitchFamily="34" charset="0"/>
              </a:rPr>
              <a:t>Re</a:t>
            </a:r>
            <a:r>
              <a:rPr lang="en-US" sz="3200" b="1" i="0" dirty="0">
                <a:solidFill>
                  <a:srgbClr val="002060"/>
                </a:solidFill>
                <a:effectLst/>
                <a:latin typeface="Arial" panose="020B0604020202020204" pitchFamily="34" charset="0"/>
                <a:cs typeface="Arial" panose="020B0604020202020204" pitchFamily="34" charset="0"/>
              </a:rPr>
              <a:t>-Imagineering Higher Education </a:t>
            </a:r>
          </a:p>
          <a:p>
            <a:pPr algn="ctr"/>
            <a:r>
              <a:rPr lang="en-US" sz="3200" b="1" i="0" dirty="0">
                <a:solidFill>
                  <a:srgbClr val="002060"/>
                </a:solidFill>
                <a:effectLst/>
                <a:latin typeface="Arial" panose="020B0604020202020204" pitchFamily="34" charset="0"/>
                <a:cs typeface="Arial" panose="020B0604020202020204" pitchFamily="34" charset="0"/>
              </a:rPr>
              <a:t>(TQM)</a:t>
            </a:r>
            <a:endParaRPr lang="en-US" sz="3200" dirty="0"/>
          </a:p>
        </p:txBody>
      </p:sp>
      <p:sp>
        <p:nvSpPr>
          <p:cNvPr id="11" name="TextBox 10">
            <a:extLst>
              <a:ext uri="{FF2B5EF4-FFF2-40B4-BE49-F238E27FC236}">
                <a16:creationId xmlns:a16="http://schemas.microsoft.com/office/drawing/2014/main" xmlns="" id="{883699DE-DA8D-46CE-EEB2-D0700A638FF1}"/>
              </a:ext>
            </a:extLst>
          </p:cNvPr>
          <p:cNvSpPr txBox="1"/>
          <p:nvPr/>
        </p:nvSpPr>
        <p:spPr>
          <a:xfrm>
            <a:off x="395543" y="2851807"/>
            <a:ext cx="7160095" cy="2862322"/>
          </a:xfrm>
          <a:prstGeom prst="rect">
            <a:avLst/>
          </a:prstGeom>
          <a:solidFill>
            <a:srgbClr val="00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000" b="1" dirty="0">
                <a:solidFill>
                  <a:schemeClr val="bg1"/>
                </a:solidFill>
              </a:rPr>
              <a:t>Higher Education can adopt the Total Quality Management (TQM) principles, in which at least four main areas must be met. </a:t>
            </a:r>
          </a:p>
          <a:p>
            <a:pPr marL="342900" indent="-342900" algn="just">
              <a:buFont typeface="Wingdings" panose="05000000000000000000" pitchFamily="2" charset="2"/>
              <a:buChar char="ü"/>
            </a:pPr>
            <a:r>
              <a:rPr lang="en-US" sz="2000" b="1" dirty="0">
                <a:solidFill>
                  <a:schemeClr val="bg1"/>
                </a:solidFill>
              </a:rPr>
              <a:t>First, the application of TQM is to improve administrative and operating functions or, in general, to manage higher education. </a:t>
            </a:r>
          </a:p>
          <a:p>
            <a:pPr marL="342900" indent="-342900" algn="just">
              <a:buFont typeface="Wingdings" panose="05000000000000000000" pitchFamily="2" charset="2"/>
              <a:buChar char="ü"/>
            </a:pPr>
            <a:r>
              <a:rPr lang="en-US" sz="2000" b="1" dirty="0">
                <a:solidFill>
                  <a:schemeClr val="bg1"/>
                </a:solidFill>
              </a:rPr>
              <a:t>Second, TQM is integrated into the curriculum. </a:t>
            </a:r>
          </a:p>
          <a:p>
            <a:pPr marL="342900" indent="-342900" algn="just">
              <a:buFont typeface="Wingdings" panose="05000000000000000000" pitchFamily="2" charset="2"/>
              <a:buChar char="ü"/>
            </a:pPr>
            <a:r>
              <a:rPr lang="en-US" sz="2000" b="1" dirty="0">
                <a:solidFill>
                  <a:schemeClr val="bg1"/>
                </a:solidFill>
              </a:rPr>
              <a:t>Third, TQM is used in classroom teaching. </a:t>
            </a:r>
          </a:p>
          <a:p>
            <a:pPr marL="342900" indent="-342900" algn="just">
              <a:buFont typeface="Wingdings" panose="05000000000000000000" pitchFamily="2" charset="2"/>
              <a:buChar char="ü"/>
            </a:pPr>
            <a:r>
              <a:rPr lang="en-US" sz="2000" b="1" dirty="0">
                <a:solidFill>
                  <a:schemeClr val="bg1"/>
                </a:solidFill>
              </a:rPr>
              <a:t>Fourth, TQM is employed to manage higher education research activities.</a:t>
            </a:r>
          </a:p>
        </p:txBody>
      </p:sp>
      <p:pic>
        <p:nvPicPr>
          <p:cNvPr id="1030" name="Picture 6" descr="Why Is Customer Satisfaction So Critical to TQM? -">
            <a:extLst>
              <a:ext uri="{FF2B5EF4-FFF2-40B4-BE49-F238E27FC236}">
                <a16:creationId xmlns:a16="http://schemas.microsoft.com/office/drawing/2014/main" xmlns="" id="{F8E8FA70-F500-3A72-D6D0-A196A165C8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9523" y="2851806"/>
            <a:ext cx="3931308" cy="286232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3000" fill="hold"/>
                                        <p:tgtEl>
                                          <p:spTgt spid="7"/>
                                        </p:tgtEl>
                                        <p:attrNameLst>
                                          <p:attrName>ppt_w</p:attrName>
                                        </p:attrNameLst>
                                      </p:cBhvr>
                                      <p:tavLst>
                                        <p:tav tm="0">
                                          <p:val>
                                            <p:fltVal val="0"/>
                                          </p:val>
                                        </p:tav>
                                        <p:tav tm="100000">
                                          <p:val>
                                            <p:strVal val="#ppt_w"/>
                                          </p:val>
                                        </p:tav>
                                      </p:tavLst>
                                    </p:anim>
                                    <p:anim calcmode="lin" valueType="num">
                                      <p:cBhvr>
                                        <p:cTn id="32" dur="3000" fill="hold"/>
                                        <p:tgtEl>
                                          <p:spTgt spid="7"/>
                                        </p:tgtEl>
                                        <p:attrNameLst>
                                          <p:attrName>ppt_h</p:attrName>
                                        </p:attrNameLst>
                                      </p:cBhvr>
                                      <p:tavLst>
                                        <p:tav tm="0">
                                          <p:val>
                                            <p:fltVal val="0"/>
                                          </p:val>
                                        </p:tav>
                                        <p:tav tm="100000">
                                          <p:val>
                                            <p:strVal val="#ppt_h"/>
                                          </p:val>
                                        </p:tav>
                                      </p:tavLst>
                                    </p:anim>
                                    <p:anim calcmode="lin" valueType="num">
                                      <p:cBhvr>
                                        <p:cTn id="33" dur="3000" fill="hold"/>
                                        <p:tgtEl>
                                          <p:spTgt spid="7"/>
                                        </p:tgtEl>
                                        <p:attrNameLst>
                                          <p:attrName>style.rotation</p:attrName>
                                        </p:attrNameLst>
                                      </p:cBhvr>
                                      <p:tavLst>
                                        <p:tav tm="0">
                                          <p:val>
                                            <p:fltVal val="90"/>
                                          </p:val>
                                        </p:tav>
                                        <p:tav tm="100000">
                                          <p:val>
                                            <p:fltVal val="0"/>
                                          </p:val>
                                        </p:tav>
                                      </p:tavLst>
                                    </p:anim>
                                    <p:animEffect transition="in" filter="fade">
                                      <p:cBhvr>
                                        <p:cTn id="34" dur="3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750" fill="hold"/>
                                        <p:tgtEl>
                                          <p:spTgt spid="11"/>
                                        </p:tgtEl>
                                        <p:attrNameLst>
                                          <p:attrName>ppt_w</p:attrName>
                                        </p:attrNameLst>
                                      </p:cBhvr>
                                      <p:tavLst>
                                        <p:tav tm="0">
                                          <p:val>
                                            <p:fltVal val="0"/>
                                          </p:val>
                                        </p:tav>
                                        <p:tav tm="100000">
                                          <p:val>
                                            <p:strVal val="#ppt_w"/>
                                          </p:val>
                                        </p:tav>
                                      </p:tavLst>
                                    </p:anim>
                                    <p:anim calcmode="lin" valueType="num">
                                      <p:cBhvr>
                                        <p:cTn id="38" dur="2750" fill="hold"/>
                                        <p:tgtEl>
                                          <p:spTgt spid="11"/>
                                        </p:tgtEl>
                                        <p:attrNameLst>
                                          <p:attrName>ppt_h</p:attrName>
                                        </p:attrNameLst>
                                      </p:cBhvr>
                                      <p:tavLst>
                                        <p:tav tm="0">
                                          <p:val>
                                            <p:fltVal val="0"/>
                                          </p:val>
                                        </p:tav>
                                        <p:tav tm="100000">
                                          <p:val>
                                            <p:strVal val="#ppt_h"/>
                                          </p:val>
                                        </p:tav>
                                      </p:tavLst>
                                    </p:anim>
                                    <p:anim calcmode="lin" valueType="num">
                                      <p:cBhvr>
                                        <p:cTn id="39" dur="2750" fill="hold"/>
                                        <p:tgtEl>
                                          <p:spTgt spid="11"/>
                                        </p:tgtEl>
                                        <p:attrNameLst>
                                          <p:attrName>style.rotation</p:attrName>
                                        </p:attrNameLst>
                                      </p:cBhvr>
                                      <p:tavLst>
                                        <p:tav tm="0">
                                          <p:val>
                                            <p:fltVal val="90"/>
                                          </p:val>
                                        </p:tav>
                                        <p:tav tm="100000">
                                          <p:val>
                                            <p:fltVal val="0"/>
                                          </p:val>
                                        </p:tav>
                                      </p:tavLst>
                                    </p:anim>
                                    <p:animEffect transition="in" filter="fade">
                                      <p:cBhvr>
                                        <p:cTn id="40" dur="2750"/>
                                        <p:tgtEl>
                                          <p:spTgt spid="11"/>
                                        </p:tgtEl>
                                      </p:cBhvr>
                                    </p:animEffect>
                                  </p:childTnLst>
                                </p:cTn>
                              </p:par>
                              <p:par>
                                <p:cTn id="41" presetID="31" presetClass="entr" presetSubtype="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p:cTn id="43" dur="2750" fill="hold"/>
                                        <p:tgtEl>
                                          <p:spTgt spid="1030"/>
                                        </p:tgtEl>
                                        <p:attrNameLst>
                                          <p:attrName>ppt_w</p:attrName>
                                        </p:attrNameLst>
                                      </p:cBhvr>
                                      <p:tavLst>
                                        <p:tav tm="0">
                                          <p:val>
                                            <p:fltVal val="0"/>
                                          </p:val>
                                        </p:tav>
                                        <p:tav tm="100000">
                                          <p:val>
                                            <p:strVal val="#ppt_w"/>
                                          </p:val>
                                        </p:tav>
                                      </p:tavLst>
                                    </p:anim>
                                    <p:anim calcmode="lin" valueType="num">
                                      <p:cBhvr>
                                        <p:cTn id="44" dur="2750" fill="hold"/>
                                        <p:tgtEl>
                                          <p:spTgt spid="1030"/>
                                        </p:tgtEl>
                                        <p:attrNameLst>
                                          <p:attrName>ppt_h</p:attrName>
                                        </p:attrNameLst>
                                      </p:cBhvr>
                                      <p:tavLst>
                                        <p:tav tm="0">
                                          <p:val>
                                            <p:fltVal val="0"/>
                                          </p:val>
                                        </p:tav>
                                        <p:tav tm="100000">
                                          <p:val>
                                            <p:strVal val="#ppt_h"/>
                                          </p:val>
                                        </p:tav>
                                      </p:tavLst>
                                    </p:anim>
                                    <p:anim calcmode="lin" valueType="num">
                                      <p:cBhvr>
                                        <p:cTn id="45" dur="2750" fill="hold"/>
                                        <p:tgtEl>
                                          <p:spTgt spid="1030"/>
                                        </p:tgtEl>
                                        <p:attrNameLst>
                                          <p:attrName>style.rotation</p:attrName>
                                        </p:attrNameLst>
                                      </p:cBhvr>
                                      <p:tavLst>
                                        <p:tav tm="0">
                                          <p:val>
                                            <p:fltVal val="90"/>
                                          </p:val>
                                        </p:tav>
                                        <p:tav tm="100000">
                                          <p:val>
                                            <p:fltVal val="0"/>
                                          </p:val>
                                        </p:tav>
                                      </p:tavLst>
                                    </p:anim>
                                    <p:animEffect transition="in" filter="fade">
                                      <p:cBhvr>
                                        <p:cTn id="46" dur="27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E04D24F-DC3D-8C38-447B-59D8BB5D3515}"/>
              </a:ext>
            </a:extLst>
          </p:cNvPr>
          <p:cNvPicPr>
            <a:picLocks noChangeAspect="1"/>
          </p:cNvPicPr>
          <p:nvPr/>
        </p:nvPicPr>
        <p:blipFill>
          <a:blip r:embed="rId2"/>
          <a:stretch>
            <a:fillRect/>
          </a:stretch>
        </p:blipFill>
        <p:spPr>
          <a:xfrm>
            <a:off x="4296792" y="1260535"/>
            <a:ext cx="7056224" cy="517117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7</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F1418446-D0E7-D922-8206-B2B96BA3A339}"/>
              </a:ext>
            </a:extLst>
          </p:cNvPr>
          <p:cNvSpPr txBox="1"/>
          <p:nvPr/>
        </p:nvSpPr>
        <p:spPr>
          <a:xfrm>
            <a:off x="278168" y="1615502"/>
            <a:ext cx="4114800" cy="1015663"/>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Total Quality Management (TQM) As a Corporate Strategy in Higher Education</a:t>
            </a:r>
          </a:p>
        </p:txBody>
      </p:sp>
      <p:sp>
        <p:nvSpPr>
          <p:cNvPr id="5" name="TextBox 4">
            <a:extLst>
              <a:ext uri="{FF2B5EF4-FFF2-40B4-BE49-F238E27FC236}">
                <a16:creationId xmlns:a16="http://schemas.microsoft.com/office/drawing/2014/main" xmlns="" id="{7AF7485A-EF53-91B6-87FD-CA7D4379F9F0}"/>
              </a:ext>
            </a:extLst>
          </p:cNvPr>
          <p:cNvSpPr txBox="1"/>
          <p:nvPr/>
        </p:nvSpPr>
        <p:spPr>
          <a:xfrm>
            <a:off x="278168" y="3293193"/>
            <a:ext cx="4114800" cy="1323439"/>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Source: https://newcluk008.blogspot.com/2018/08/total-quality-management-tqm-as.html?m=1</a:t>
            </a:r>
          </a:p>
        </p:txBody>
      </p:sp>
    </p:spTree>
    <p:extLst>
      <p:ext uri="{BB962C8B-B14F-4D97-AF65-F5344CB8AC3E}">
        <p14:creationId xmlns:p14="http://schemas.microsoft.com/office/powerpoint/2010/main" val="12359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3500" fill="hold"/>
                                        <p:tgtEl>
                                          <p:spTgt spid="7"/>
                                        </p:tgtEl>
                                        <p:attrNameLst>
                                          <p:attrName>ppt_w</p:attrName>
                                        </p:attrNameLst>
                                      </p:cBhvr>
                                      <p:tavLst>
                                        <p:tav tm="0">
                                          <p:val>
                                            <p:fltVal val="0"/>
                                          </p:val>
                                        </p:tav>
                                        <p:tav tm="100000">
                                          <p:val>
                                            <p:strVal val="#ppt_w"/>
                                          </p:val>
                                        </p:tav>
                                      </p:tavLst>
                                    </p:anim>
                                    <p:anim calcmode="lin" valueType="num">
                                      <p:cBhvr>
                                        <p:cTn id="32" dur="3500" fill="hold"/>
                                        <p:tgtEl>
                                          <p:spTgt spid="7"/>
                                        </p:tgtEl>
                                        <p:attrNameLst>
                                          <p:attrName>ppt_h</p:attrName>
                                        </p:attrNameLst>
                                      </p:cBhvr>
                                      <p:tavLst>
                                        <p:tav tm="0">
                                          <p:val>
                                            <p:fltVal val="0"/>
                                          </p:val>
                                        </p:tav>
                                        <p:tav tm="100000">
                                          <p:val>
                                            <p:strVal val="#ppt_h"/>
                                          </p:val>
                                        </p:tav>
                                      </p:tavLst>
                                    </p:anim>
                                    <p:anim calcmode="lin" valueType="num">
                                      <p:cBhvr>
                                        <p:cTn id="33" dur="3500" fill="hold"/>
                                        <p:tgtEl>
                                          <p:spTgt spid="7"/>
                                        </p:tgtEl>
                                        <p:attrNameLst>
                                          <p:attrName>style.rotation</p:attrName>
                                        </p:attrNameLst>
                                      </p:cBhvr>
                                      <p:tavLst>
                                        <p:tav tm="0">
                                          <p:val>
                                            <p:fltVal val="90"/>
                                          </p:val>
                                        </p:tav>
                                        <p:tav tm="100000">
                                          <p:val>
                                            <p:fltVal val="0"/>
                                          </p:val>
                                        </p:tav>
                                      </p:tavLst>
                                    </p:anim>
                                    <p:animEffect transition="in" filter="fade">
                                      <p:cBhvr>
                                        <p:cTn id="34" dur="35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3500" fill="hold"/>
                                        <p:tgtEl>
                                          <p:spTgt spid="5"/>
                                        </p:tgtEl>
                                        <p:attrNameLst>
                                          <p:attrName>ppt_w</p:attrName>
                                        </p:attrNameLst>
                                      </p:cBhvr>
                                      <p:tavLst>
                                        <p:tav tm="0">
                                          <p:val>
                                            <p:fltVal val="0"/>
                                          </p:val>
                                        </p:tav>
                                        <p:tav tm="100000">
                                          <p:val>
                                            <p:strVal val="#ppt_w"/>
                                          </p:val>
                                        </p:tav>
                                      </p:tavLst>
                                    </p:anim>
                                    <p:anim calcmode="lin" valueType="num">
                                      <p:cBhvr>
                                        <p:cTn id="38" dur="3500" fill="hold"/>
                                        <p:tgtEl>
                                          <p:spTgt spid="5"/>
                                        </p:tgtEl>
                                        <p:attrNameLst>
                                          <p:attrName>ppt_h</p:attrName>
                                        </p:attrNameLst>
                                      </p:cBhvr>
                                      <p:tavLst>
                                        <p:tav tm="0">
                                          <p:val>
                                            <p:fltVal val="0"/>
                                          </p:val>
                                        </p:tav>
                                        <p:tav tm="100000">
                                          <p:val>
                                            <p:strVal val="#ppt_h"/>
                                          </p:val>
                                        </p:tav>
                                      </p:tavLst>
                                    </p:anim>
                                    <p:anim calcmode="lin" valueType="num">
                                      <p:cBhvr>
                                        <p:cTn id="39" dur="3500" fill="hold"/>
                                        <p:tgtEl>
                                          <p:spTgt spid="5"/>
                                        </p:tgtEl>
                                        <p:attrNameLst>
                                          <p:attrName>style.rotation</p:attrName>
                                        </p:attrNameLst>
                                      </p:cBhvr>
                                      <p:tavLst>
                                        <p:tav tm="0">
                                          <p:val>
                                            <p:fltVal val="90"/>
                                          </p:val>
                                        </p:tav>
                                        <p:tav tm="100000">
                                          <p:val>
                                            <p:fltVal val="0"/>
                                          </p:val>
                                        </p:tav>
                                      </p:tavLst>
                                    </p:anim>
                                    <p:animEffect transition="in" filter="fade">
                                      <p:cBhvr>
                                        <p:cTn id="40" dur="3500"/>
                                        <p:tgtEl>
                                          <p:spTgt spid="5"/>
                                        </p:tgtEl>
                                      </p:cBhvr>
                                    </p:animEffect>
                                  </p:childTnLst>
                                </p:cTn>
                              </p:par>
                              <p:par>
                                <p:cTn id="41" presetID="3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0" fill="hold"/>
                                        <p:tgtEl>
                                          <p:spTgt spid="13"/>
                                        </p:tgtEl>
                                        <p:attrNameLst>
                                          <p:attrName>ppt_w</p:attrName>
                                        </p:attrNameLst>
                                      </p:cBhvr>
                                      <p:tavLst>
                                        <p:tav tm="0">
                                          <p:val>
                                            <p:fltVal val="0"/>
                                          </p:val>
                                        </p:tav>
                                        <p:tav tm="100000">
                                          <p:val>
                                            <p:strVal val="#ppt_w"/>
                                          </p:val>
                                        </p:tav>
                                      </p:tavLst>
                                    </p:anim>
                                    <p:anim calcmode="lin" valueType="num">
                                      <p:cBhvr>
                                        <p:cTn id="44" dur="4000" fill="hold"/>
                                        <p:tgtEl>
                                          <p:spTgt spid="13"/>
                                        </p:tgtEl>
                                        <p:attrNameLst>
                                          <p:attrName>ppt_h</p:attrName>
                                        </p:attrNameLst>
                                      </p:cBhvr>
                                      <p:tavLst>
                                        <p:tav tm="0">
                                          <p:val>
                                            <p:fltVal val="0"/>
                                          </p:val>
                                        </p:tav>
                                        <p:tav tm="100000">
                                          <p:val>
                                            <p:strVal val="#ppt_h"/>
                                          </p:val>
                                        </p:tav>
                                      </p:tavLst>
                                    </p:anim>
                                    <p:anim calcmode="lin" valueType="num">
                                      <p:cBhvr>
                                        <p:cTn id="45" dur="4000" fill="hold"/>
                                        <p:tgtEl>
                                          <p:spTgt spid="13"/>
                                        </p:tgtEl>
                                        <p:attrNameLst>
                                          <p:attrName>style.rotation</p:attrName>
                                        </p:attrNameLst>
                                      </p:cBhvr>
                                      <p:tavLst>
                                        <p:tav tm="0">
                                          <p:val>
                                            <p:fltVal val="90"/>
                                          </p:val>
                                        </p:tav>
                                        <p:tav tm="100000">
                                          <p:val>
                                            <p:fltVal val="0"/>
                                          </p:val>
                                        </p:tav>
                                      </p:tavLst>
                                    </p:anim>
                                    <p:animEffect transition="in" filter="fade">
                                      <p:cBhvr>
                                        <p:cTn id="46" dur="4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8</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801D67BF-A930-C214-FFFC-A1FA9F59A913}"/>
              </a:ext>
            </a:extLst>
          </p:cNvPr>
          <p:cNvSpPr txBox="1"/>
          <p:nvPr/>
        </p:nvSpPr>
        <p:spPr>
          <a:xfrm>
            <a:off x="2518670" y="1381238"/>
            <a:ext cx="7787936" cy="400110"/>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2000" b="1" dirty="0">
                <a:solidFill>
                  <a:schemeClr val="bg1"/>
                </a:solidFill>
              </a:rPr>
              <a:t>Importance and Benefits of TQM in Higher Education Institutions (HEIs)</a:t>
            </a:r>
          </a:p>
        </p:txBody>
      </p:sp>
      <p:sp>
        <p:nvSpPr>
          <p:cNvPr id="11" name="TextBox 10">
            <a:extLst>
              <a:ext uri="{FF2B5EF4-FFF2-40B4-BE49-F238E27FC236}">
                <a16:creationId xmlns:a16="http://schemas.microsoft.com/office/drawing/2014/main" xmlns="" id="{1756AA5F-6ABB-7647-E97C-ACDDC75A9DD9}"/>
              </a:ext>
            </a:extLst>
          </p:cNvPr>
          <p:cNvSpPr txBox="1"/>
          <p:nvPr/>
        </p:nvSpPr>
        <p:spPr>
          <a:xfrm>
            <a:off x="446924" y="2026243"/>
            <a:ext cx="11391529" cy="1938992"/>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lgn="just">
              <a:buFont typeface="Wingdings" panose="05000000000000000000" pitchFamily="2" charset="2"/>
              <a:buChar char="ü"/>
            </a:pPr>
            <a:r>
              <a:rPr lang="en-US" sz="2000" b="1" dirty="0">
                <a:solidFill>
                  <a:schemeClr val="bg1"/>
                </a:solidFill>
              </a:rPr>
              <a:t>In the modern scenario of society, HEIs are forced to implement strategies within a global context. </a:t>
            </a:r>
          </a:p>
          <a:p>
            <a:pPr marL="342900" indent="-342900" algn="just">
              <a:buFont typeface="Wingdings" panose="05000000000000000000" pitchFamily="2" charset="2"/>
              <a:buChar char="ü"/>
            </a:pPr>
            <a:r>
              <a:rPr lang="en-US" sz="2000" b="1" dirty="0">
                <a:solidFill>
                  <a:schemeClr val="bg1"/>
                </a:solidFill>
              </a:rPr>
              <a:t>Total Quality Management(TQM) has been described as a management philosophy and a way of thinking that has helped higher education institutions move towards achieving excellence in providing education.</a:t>
            </a:r>
          </a:p>
          <a:p>
            <a:pPr marL="342900" indent="-342900" algn="just">
              <a:buFont typeface="Wingdings" panose="05000000000000000000" pitchFamily="2" charset="2"/>
              <a:buChar char="ü"/>
            </a:pPr>
            <a:r>
              <a:rPr lang="en-US" sz="2000" b="1" dirty="0">
                <a:solidFill>
                  <a:schemeClr val="bg1"/>
                </a:solidFill>
              </a:rPr>
              <a:t>To ensure high-quality services, market needs and satisfy the needs of stakeholders TQM must be widely recognized and successfully implemented in HEIs. </a:t>
            </a:r>
          </a:p>
        </p:txBody>
      </p:sp>
      <p:sp>
        <p:nvSpPr>
          <p:cNvPr id="12" name="TextBox 11">
            <a:extLst>
              <a:ext uri="{FF2B5EF4-FFF2-40B4-BE49-F238E27FC236}">
                <a16:creationId xmlns:a16="http://schemas.microsoft.com/office/drawing/2014/main" xmlns="" id="{3BB6FEFD-FC9A-CC5C-E4BC-5BF1E1A5635D}"/>
              </a:ext>
            </a:extLst>
          </p:cNvPr>
          <p:cNvSpPr txBox="1"/>
          <p:nvPr/>
        </p:nvSpPr>
        <p:spPr>
          <a:xfrm>
            <a:off x="446924" y="4172463"/>
            <a:ext cx="11391529" cy="1938992"/>
          </a:xfrm>
          <a:prstGeom prst="rect">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lgn="just">
              <a:buFont typeface="Wingdings" panose="05000000000000000000" pitchFamily="2" charset="2"/>
              <a:buChar char="ü"/>
            </a:pPr>
            <a:r>
              <a:rPr lang="en-US" sz="2000" b="1" dirty="0">
                <a:solidFill>
                  <a:schemeClr val="bg1"/>
                </a:solidFill>
              </a:rPr>
              <a:t>Adoption of TQM will be helpful for institutions of higher education for maintaining their competitiveness. In the 21</a:t>
            </a:r>
            <a:r>
              <a:rPr lang="en-US" sz="2000" b="1" baseline="30000" dirty="0">
                <a:solidFill>
                  <a:schemeClr val="bg1"/>
                </a:solidFill>
              </a:rPr>
              <a:t>st</a:t>
            </a:r>
            <a:r>
              <a:rPr lang="en-US" sz="2000" b="1" dirty="0">
                <a:solidFill>
                  <a:schemeClr val="bg1"/>
                </a:solidFill>
              </a:rPr>
              <a:t> century, most higher education institutions are facing more or less the same problems globally. </a:t>
            </a:r>
          </a:p>
          <a:p>
            <a:pPr marL="342900" indent="-342900" algn="just">
              <a:buFont typeface="Wingdings" panose="05000000000000000000" pitchFamily="2" charset="2"/>
              <a:buChar char="ü"/>
            </a:pPr>
            <a:r>
              <a:rPr lang="en-US" sz="2000" b="1" dirty="0">
                <a:solidFill>
                  <a:schemeClr val="bg1"/>
                </a:solidFill>
              </a:rPr>
              <a:t>To overcome challenges is very important to compete, survive and achieve excellence. </a:t>
            </a:r>
          </a:p>
          <a:p>
            <a:pPr marL="342900" indent="-342900" algn="just">
              <a:buFont typeface="Wingdings" panose="05000000000000000000" pitchFamily="2" charset="2"/>
              <a:buChar char="ü"/>
            </a:pPr>
            <a:r>
              <a:rPr lang="en-US" sz="2000" b="1" dirty="0">
                <a:solidFill>
                  <a:schemeClr val="bg1"/>
                </a:solidFill>
              </a:rPr>
              <a:t>Through the achievement of various benefits such as improving the quality of service or product, reducing the cost, and increasing the production capacity the concept of TQM can be fulfilled.</a:t>
            </a:r>
          </a:p>
        </p:txBody>
      </p:sp>
    </p:spTree>
    <p:extLst>
      <p:ext uri="{BB962C8B-B14F-4D97-AF65-F5344CB8AC3E}">
        <p14:creationId xmlns:p14="http://schemas.microsoft.com/office/powerpoint/2010/main" val="125438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2500"/>
                                        <p:tgtEl>
                                          <p:spTgt spid="1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2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8511138A-D0BD-330C-591E-53392C32FFA1}"/>
              </a:ext>
            </a:extLst>
          </p:cNvPr>
          <p:cNvSpPr>
            <a:spLocks noGrp="1"/>
          </p:cNvSpPr>
          <p:nvPr>
            <p:ph type="ftr" sz="quarter" idx="11"/>
          </p:nvPr>
        </p:nvSpPr>
        <p:spPr/>
        <p:txBody>
          <a:bodyPr/>
          <a:lstStyle/>
          <a:p>
            <a:r>
              <a:rPr lang="en-US"/>
              <a:t>Prof. Amani G. Jarrar</a:t>
            </a:r>
          </a:p>
        </p:txBody>
      </p:sp>
      <p:sp>
        <p:nvSpPr>
          <p:cNvPr id="3" name="Slide Number Placeholder 2">
            <a:extLst>
              <a:ext uri="{FF2B5EF4-FFF2-40B4-BE49-F238E27FC236}">
                <a16:creationId xmlns:a16="http://schemas.microsoft.com/office/drawing/2014/main" xmlns="" id="{1DB25E36-B3EA-4FFC-5DB4-6AE1B13E0FC8}"/>
              </a:ext>
            </a:extLst>
          </p:cNvPr>
          <p:cNvSpPr>
            <a:spLocks noGrp="1"/>
          </p:cNvSpPr>
          <p:nvPr>
            <p:ph type="sldNum" sz="quarter" idx="12"/>
          </p:nvPr>
        </p:nvSpPr>
        <p:spPr/>
        <p:txBody>
          <a:bodyPr/>
          <a:lstStyle/>
          <a:p>
            <a:fld id="{D100682E-B987-469E-9469-170C3C10CEB2}" type="slidenum">
              <a:rPr lang="en-US" smtClean="0"/>
              <a:t>9</a:t>
            </a:fld>
            <a:endParaRPr lang="en-US" dirty="0"/>
          </a:p>
        </p:txBody>
      </p:sp>
      <p:pic>
        <p:nvPicPr>
          <p:cNvPr id="4" name="Picture 4" descr="WHERS | World Higher Education Ranking Summit - WHERS | World Higher  Education Ranking Summit 2022">
            <a:extLst>
              <a:ext uri="{FF2B5EF4-FFF2-40B4-BE49-F238E27FC236}">
                <a16:creationId xmlns:a16="http://schemas.microsoft.com/office/drawing/2014/main" xmlns="" id="{C49D7D03-3E5B-7971-CD19-68A6E6940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0" y="145403"/>
            <a:ext cx="2406357" cy="7460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ERS | World Higher Education Ranking Summit - WHERS | World Higher  Education Ranking Summit 2022">
            <a:extLst>
              <a:ext uri="{FF2B5EF4-FFF2-40B4-BE49-F238E27FC236}">
                <a16:creationId xmlns:a16="http://schemas.microsoft.com/office/drawing/2014/main" xmlns="" id="{CE041859-5F9D-00B6-5DE9-0669B5EA3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455" y="47795"/>
            <a:ext cx="2933375" cy="941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Petra | UNIMED">
            <a:extLst>
              <a:ext uri="{FF2B5EF4-FFF2-40B4-BE49-F238E27FC236}">
                <a16:creationId xmlns:a16="http://schemas.microsoft.com/office/drawing/2014/main" xmlns="" id="{4A0AC148-B530-81E3-D9AE-E67B3E44F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38" y="177072"/>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ladelphia University in Jordan">
            <a:extLst>
              <a:ext uri="{FF2B5EF4-FFF2-40B4-BE49-F238E27FC236}">
                <a16:creationId xmlns:a16="http://schemas.microsoft.com/office/drawing/2014/main" xmlns="" id="{C3774DDF-2245-EB23-493C-39891896F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446" y="-68940"/>
            <a:ext cx="2783704" cy="145309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76788AFE-20B8-8477-0DE1-24FA010419E1}"/>
              </a:ext>
            </a:extLst>
          </p:cNvPr>
          <p:cNvCxnSpPr/>
          <p:nvPr/>
        </p:nvCxnSpPr>
        <p:spPr>
          <a:xfrm>
            <a:off x="346229" y="1136342"/>
            <a:ext cx="1159292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D3BE5451-9C25-0A9F-A2D6-0C44273A7A9B}"/>
              </a:ext>
            </a:extLst>
          </p:cNvPr>
          <p:cNvSpPr txBox="1"/>
          <p:nvPr/>
        </p:nvSpPr>
        <p:spPr>
          <a:xfrm>
            <a:off x="1955678" y="3429000"/>
            <a:ext cx="8913919" cy="1200329"/>
          </a:xfrm>
          <a:prstGeom prst="rect">
            <a:avLst/>
          </a:prstGeom>
          <a:noFill/>
          <a:ln w="28575">
            <a:solidFill>
              <a:schemeClr val="accent1"/>
            </a:solidFill>
          </a:ln>
        </p:spPr>
        <p:txBody>
          <a:bodyPr wrap="square">
            <a:spAutoFit/>
          </a:bodyPr>
          <a:lstStyle/>
          <a:p>
            <a:pPr algn="just"/>
            <a:r>
              <a:rPr lang="en-US" sz="2400" b="1" i="0" dirty="0">
                <a:solidFill>
                  <a:srgbClr val="002060"/>
                </a:solidFill>
                <a:effectLst/>
                <a:latin typeface="Arial" panose="020B0604020202020204" pitchFamily="34" charset="0"/>
                <a:cs typeface="Arial" panose="020B0604020202020204" pitchFamily="34" charset="0"/>
              </a:rPr>
              <a:t>Redirect the future of higher education towards an (Education Area) that is sustainable, responsible, peaceful, democratic, collaborative, and prosperous.</a:t>
            </a:r>
            <a:endParaRPr lang="en-US" sz="2400" b="1" dirty="0">
              <a:solidFill>
                <a:srgbClr val="002060"/>
              </a:solidFill>
              <a:latin typeface="Arial" panose="020B0604020202020204" pitchFamily="34" charset="0"/>
              <a:cs typeface="Arial" panose="020B0604020202020204" pitchFamily="34" charset="0"/>
            </a:endParaRPr>
          </a:p>
        </p:txBody>
      </p:sp>
      <p:pic>
        <p:nvPicPr>
          <p:cNvPr id="2056" name="Picture 8" descr="Must&quot; vs. &quot;Need&quot; in the English grammar | LanGeek">
            <a:extLst>
              <a:ext uri="{FF2B5EF4-FFF2-40B4-BE49-F238E27FC236}">
                <a16:creationId xmlns:a16="http://schemas.microsoft.com/office/drawing/2014/main" xmlns="" id="{A162E287-33DA-0EAE-584F-9AC36E01C7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2168" y="1115358"/>
            <a:ext cx="6261041" cy="25365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BEDCEDF2-2BC3-E90C-3A3C-D60AEC326296}"/>
              </a:ext>
            </a:extLst>
          </p:cNvPr>
          <p:cNvSpPr/>
          <p:nvPr/>
        </p:nvSpPr>
        <p:spPr>
          <a:xfrm>
            <a:off x="185553" y="3380810"/>
            <a:ext cx="1571856" cy="12339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We Need To…</a:t>
            </a:r>
          </a:p>
        </p:txBody>
      </p:sp>
      <p:sp>
        <p:nvSpPr>
          <p:cNvPr id="10" name="Rectangle: Rounded Corners 9">
            <a:extLst>
              <a:ext uri="{FF2B5EF4-FFF2-40B4-BE49-F238E27FC236}">
                <a16:creationId xmlns:a16="http://schemas.microsoft.com/office/drawing/2014/main" xmlns="" id="{4A2A6C03-A63A-2486-4BCE-AF5677D4FDF8}"/>
              </a:ext>
            </a:extLst>
          </p:cNvPr>
          <p:cNvSpPr/>
          <p:nvPr/>
        </p:nvSpPr>
        <p:spPr>
          <a:xfrm>
            <a:off x="185553" y="4968806"/>
            <a:ext cx="1571856" cy="12339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We Must </a:t>
            </a:r>
          </a:p>
        </p:txBody>
      </p:sp>
      <p:sp>
        <p:nvSpPr>
          <p:cNvPr id="11" name="TextBox 10">
            <a:extLst>
              <a:ext uri="{FF2B5EF4-FFF2-40B4-BE49-F238E27FC236}">
                <a16:creationId xmlns:a16="http://schemas.microsoft.com/office/drawing/2014/main" xmlns="" id="{AADB520C-CE38-9512-4FD5-171D31D4B00B}"/>
              </a:ext>
            </a:extLst>
          </p:cNvPr>
          <p:cNvSpPr txBox="1"/>
          <p:nvPr/>
        </p:nvSpPr>
        <p:spPr>
          <a:xfrm>
            <a:off x="1955678" y="4800973"/>
            <a:ext cx="8913919" cy="1569660"/>
          </a:xfrm>
          <a:prstGeom prst="rect">
            <a:avLst/>
          </a:prstGeom>
          <a:noFill/>
          <a:ln w="28575">
            <a:solidFill>
              <a:schemeClr val="accent1"/>
            </a:solidFill>
          </a:ln>
        </p:spPr>
        <p:txBody>
          <a:bodyPr wrap="square">
            <a:spAutoFit/>
          </a:bodyPr>
          <a:lstStyle/>
          <a:p>
            <a:pPr algn="just"/>
            <a:r>
              <a:rPr lang="en-US" sz="2400" b="1" dirty="0">
                <a:solidFill>
                  <a:srgbClr val="002060"/>
                </a:solidFill>
                <a:latin typeface="Arial" panose="020B0604020202020204" pitchFamily="34" charset="0"/>
                <a:cs typeface="Arial" panose="020B0604020202020204" pitchFamily="34" charset="0"/>
              </a:rPr>
              <a:t>Shape the (Future) We Want; as Higher Education can and must play a decisive role in providing learners across the world with knowledge, competencies, and values to discover solutions to today’s sustainability challenges.  </a:t>
            </a:r>
          </a:p>
        </p:txBody>
      </p:sp>
    </p:spTree>
    <p:extLst>
      <p:ext uri="{BB962C8B-B14F-4D97-AF65-F5344CB8AC3E}">
        <p14:creationId xmlns:p14="http://schemas.microsoft.com/office/powerpoint/2010/main" val="354903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par>
                                <p:cTn id="17" presetID="3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1000" fill="hold"/>
                                        <p:tgtEl>
                                          <p:spTgt spid="2052"/>
                                        </p:tgtEl>
                                        <p:attrNameLst>
                                          <p:attrName>ppt_w</p:attrName>
                                        </p:attrNameLst>
                                      </p:cBhvr>
                                      <p:tavLst>
                                        <p:tav tm="0">
                                          <p:val>
                                            <p:fltVal val="0"/>
                                          </p:val>
                                        </p:tav>
                                        <p:tav tm="100000">
                                          <p:val>
                                            <p:strVal val="#ppt_w"/>
                                          </p:val>
                                        </p:tav>
                                      </p:tavLst>
                                    </p:anim>
                                    <p:anim calcmode="lin" valueType="num">
                                      <p:cBhvr>
                                        <p:cTn id="20" dur="1000" fill="hold"/>
                                        <p:tgtEl>
                                          <p:spTgt spid="2052"/>
                                        </p:tgtEl>
                                        <p:attrNameLst>
                                          <p:attrName>ppt_h</p:attrName>
                                        </p:attrNameLst>
                                      </p:cBhvr>
                                      <p:tavLst>
                                        <p:tav tm="0">
                                          <p:val>
                                            <p:fltVal val="0"/>
                                          </p:val>
                                        </p:tav>
                                        <p:tav tm="100000">
                                          <p:val>
                                            <p:strVal val="#ppt_h"/>
                                          </p:val>
                                        </p:tav>
                                      </p:tavLst>
                                    </p:anim>
                                    <p:anim calcmode="lin" valueType="num">
                                      <p:cBhvr>
                                        <p:cTn id="21" dur="1000" fill="hold"/>
                                        <p:tgtEl>
                                          <p:spTgt spid="2052"/>
                                        </p:tgtEl>
                                        <p:attrNameLst>
                                          <p:attrName>style.rotation</p:attrName>
                                        </p:attrNameLst>
                                      </p:cBhvr>
                                      <p:tavLst>
                                        <p:tav tm="0">
                                          <p:val>
                                            <p:fltVal val="90"/>
                                          </p:val>
                                        </p:tav>
                                        <p:tav tm="100000">
                                          <p:val>
                                            <p:fltVal val="0"/>
                                          </p:val>
                                        </p:tav>
                                      </p:tavLst>
                                    </p:anim>
                                    <p:animEffect transition="in" filter="fade">
                                      <p:cBhvr>
                                        <p:cTn id="22" dur="1000"/>
                                        <p:tgtEl>
                                          <p:spTgt spid="2052"/>
                                        </p:tgtEl>
                                      </p:cBhvr>
                                    </p:animEffect>
                                  </p:childTnLst>
                                </p:cTn>
                              </p:par>
                              <p:par>
                                <p:cTn id="23" presetID="3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1000" fill="hold"/>
                                        <p:tgtEl>
                                          <p:spTgt spid="2054"/>
                                        </p:tgtEl>
                                        <p:attrNameLst>
                                          <p:attrName>ppt_w</p:attrName>
                                        </p:attrNameLst>
                                      </p:cBhvr>
                                      <p:tavLst>
                                        <p:tav tm="0">
                                          <p:val>
                                            <p:fltVal val="0"/>
                                          </p:val>
                                        </p:tav>
                                        <p:tav tm="100000">
                                          <p:val>
                                            <p:strVal val="#ppt_w"/>
                                          </p:val>
                                        </p:tav>
                                      </p:tavLst>
                                    </p:anim>
                                    <p:anim calcmode="lin" valueType="num">
                                      <p:cBhvr>
                                        <p:cTn id="26" dur="1000" fill="hold"/>
                                        <p:tgtEl>
                                          <p:spTgt spid="2054"/>
                                        </p:tgtEl>
                                        <p:attrNameLst>
                                          <p:attrName>ppt_h</p:attrName>
                                        </p:attrNameLst>
                                      </p:cBhvr>
                                      <p:tavLst>
                                        <p:tav tm="0">
                                          <p:val>
                                            <p:fltVal val="0"/>
                                          </p:val>
                                        </p:tav>
                                        <p:tav tm="100000">
                                          <p:val>
                                            <p:strVal val="#ppt_h"/>
                                          </p:val>
                                        </p:tav>
                                      </p:tavLst>
                                    </p:anim>
                                    <p:anim calcmode="lin" valueType="num">
                                      <p:cBhvr>
                                        <p:cTn id="27" dur="1000" fill="hold"/>
                                        <p:tgtEl>
                                          <p:spTgt spid="2054"/>
                                        </p:tgtEl>
                                        <p:attrNameLst>
                                          <p:attrName>style.rotation</p:attrName>
                                        </p:attrNameLst>
                                      </p:cBhvr>
                                      <p:tavLst>
                                        <p:tav tm="0">
                                          <p:val>
                                            <p:fltVal val="90"/>
                                          </p:val>
                                        </p:tav>
                                        <p:tav tm="100000">
                                          <p:val>
                                            <p:fltVal val="0"/>
                                          </p:val>
                                        </p:tav>
                                      </p:tavLst>
                                    </p:anim>
                                    <p:animEffect transition="in" filter="fade">
                                      <p:cBhvr>
                                        <p:cTn id="28" dur="1000"/>
                                        <p:tgtEl>
                                          <p:spTgt spid="2054"/>
                                        </p:tgtEl>
                                      </p:cBhvr>
                                    </p:animEffect>
                                  </p:childTnLst>
                                </p:cTn>
                              </p:par>
                              <p:par>
                                <p:cTn id="29" presetID="26" presetClass="entr" presetSubtype="0" fill="hold" nodeType="with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wipe(down)">
                                      <p:cBhvr>
                                        <p:cTn id="31" dur="725">
                                          <p:stCondLst>
                                            <p:cond delay="0"/>
                                          </p:stCondLst>
                                        </p:cTn>
                                        <p:tgtEl>
                                          <p:spTgt spid="2056"/>
                                        </p:tgtEl>
                                      </p:cBhvr>
                                    </p:animEffect>
                                    <p:anim calcmode="lin" valueType="num">
                                      <p:cBhvr>
                                        <p:cTn id="32" dur="2278"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33" dur="830"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34" dur="830" tmFilter="0, 0; 0.125,0.2665; 0.25,0.4; 0.375,0.465; 0.5,0.5;  0.625,0.535; 0.75,0.6; 0.875,0.7335; 1,1">
                                          <p:stCondLst>
                                            <p:cond delay="830"/>
                                          </p:stCondLst>
                                        </p:cTn>
                                        <p:tgtEl>
                                          <p:spTgt spid="2056"/>
                                        </p:tgtEl>
                                        <p:attrNameLst>
                                          <p:attrName>ppt_y</p:attrName>
                                        </p:attrNameLst>
                                      </p:cBhvr>
                                      <p:tavLst>
                                        <p:tav tm="0" fmla="#ppt_y-sin(pi*$)/9">
                                          <p:val>
                                            <p:fltVal val="0"/>
                                          </p:val>
                                        </p:tav>
                                        <p:tav tm="100000">
                                          <p:val>
                                            <p:fltVal val="1"/>
                                          </p:val>
                                        </p:tav>
                                      </p:tavLst>
                                    </p:anim>
                                    <p:anim calcmode="lin" valueType="num">
                                      <p:cBhvr>
                                        <p:cTn id="35" dur="415" tmFilter="0, 0; 0.125,0.2665; 0.25,0.4; 0.375,0.465; 0.5,0.5;  0.625,0.535; 0.75,0.6; 0.875,0.7335; 1,1">
                                          <p:stCondLst>
                                            <p:cond delay="1655"/>
                                          </p:stCondLst>
                                        </p:cTn>
                                        <p:tgtEl>
                                          <p:spTgt spid="2056"/>
                                        </p:tgtEl>
                                        <p:attrNameLst>
                                          <p:attrName>ppt_y</p:attrName>
                                        </p:attrNameLst>
                                      </p:cBhvr>
                                      <p:tavLst>
                                        <p:tav tm="0" fmla="#ppt_y-sin(pi*$)/27">
                                          <p:val>
                                            <p:fltVal val="0"/>
                                          </p:val>
                                        </p:tav>
                                        <p:tav tm="100000">
                                          <p:val>
                                            <p:fltVal val="1"/>
                                          </p:val>
                                        </p:tav>
                                      </p:tavLst>
                                    </p:anim>
                                    <p:anim calcmode="lin" valueType="num">
                                      <p:cBhvr>
                                        <p:cTn id="36" dur="205" tmFilter="0, 0; 0.125,0.2665; 0.25,0.4; 0.375,0.465; 0.5,0.5;  0.625,0.535; 0.75,0.6; 0.875,0.7335; 1,1">
                                          <p:stCondLst>
                                            <p:cond delay="2070"/>
                                          </p:stCondLst>
                                        </p:cTn>
                                        <p:tgtEl>
                                          <p:spTgt spid="2056"/>
                                        </p:tgtEl>
                                        <p:attrNameLst>
                                          <p:attrName>ppt_y</p:attrName>
                                        </p:attrNameLst>
                                      </p:cBhvr>
                                      <p:tavLst>
                                        <p:tav tm="0" fmla="#ppt_y-sin(pi*$)/81">
                                          <p:val>
                                            <p:fltVal val="0"/>
                                          </p:val>
                                        </p:tav>
                                        <p:tav tm="100000">
                                          <p:val>
                                            <p:fltVal val="1"/>
                                          </p:val>
                                        </p:tav>
                                      </p:tavLst>
                                    </p:anim>
                                    <p:animScale>
                                      <p:cBhvr>
                                        <p:cTn id="37" dur="33">
                                          <p:stCondLst>
                                            <p:cond delay="812"/>
                                          </p:stCondLst>
                                        </p:cTn>
                                        <p:tgtEl>
                                          <p:spTgt spid="2056"/>
                                        </p:tgtEl>
                                      </p:cBhvr>
                                      <p:to x="100000" y="60000"/>
                                    </p:animScale>
                                    <p:animScale>
                                      <p:cBhvr>
                                        <p:cTn id="38" dur="207" decel="50000">
                                          <p:stCondLst>
                                            <p:cond delay="845"/>
                                          </p:stCondLst>
                                        </p:cTn>
                                        <p:tgtEl>
                                          <p:spTgt spid="2056"/>
                                        </p:tgtEl>
                                      </p:cBhvr>
                                      <p:to x="100000" y="100000"/>
                                    </p:animScale>
                                    <p:animScale>
                                      <p:cBhvr>
                                        <p:cTn id="39" dur="33">
                                          <p:stCondLst>
                                            <p:cond delay="1640"/>
                                          </p:stCondLst>
                                        </p:cTn>
                                        <p:tgtEl>
                                          <p:spTgt spid="2056"/>
                                        </p:tgtEl>
                                      </p:cBhvr>
                                      <p:to x="100000" y="80000"/>
                                    </p:animScale>
                                    <p:animScale>
                                      <p:cBhvr>
                                        <p:cTn id="40" dur="207" decel="50000">
                                          <p:stCondLst>
                                            <p:cond delay="1673"/>
                                          </p:stCondLst>
                                        </p:cTn>
                                        <p:tgtEl>
                                          <p:spTgt spid="2056"/>
                                        </p:tgtEl>
                                      </p:cBhvr>
                                      <p:to x="100000" y="100000"/>
                                    </p:animScale>
                                    <p:animScale>
                                      <p:cBhvr>
                                        <p:cTn id="41" dur="33">
                                          <p:stCondLst>
                                            <p:cond delay="2052"/>
                                          </p:stCondLst>
                                        </p:cTn>
                                        <p:tgtEl>
                                          <p:spTgt spid="2056"/>
                                        </p:tgtEl>
                                      </p:cBhvr>
                                      <p:to x="100000" y="90000"/>
                                    </p:animScale>
                                    <p:animScale>
                                      <p:cBhvr>
                                        <p:cTn id="42" dur="207" decel="50000">
                                          <p:stCondLst>
                                            <p:cond delay="2085"/>
                                          </p:stCondLst>
                                        </p:cTn>
                                        <p:tgtEl>
                                          <p:spTgt spid="2056"/>
                                        </p:tgtEl>
                                      </p:cBhvr>
                                      <p:to x="100000" y="100000"/>
                                    </p:animScale>
                                    <p:animScale>
                                      <p:cBhvr>
                                        <p:cTn id="43" dur="33">
                                          <p:stCondLst>
                                            <p:cond delay="2260"/>
                                          </p:stCondLst>
                                        </p:cTn>
                                        <p:tgtEl>
                                          <p:spTgt spid="2056"/>
                                        </p:tgtEl>
                                      </p:cBhvr>
                                      <p:to x="100000" y="95000"/>
                                    </p:animScale>
                                    <p:animScale>
                                      <p:cBhvr>
                                        <p:cTn id="44" dur="207" decel="50000">
                                          <p:stCondLst>
                                            <p:cond delay="2293"/>
                                          </p:stCondLst>
                                        </p:cTn>
                                        <p:tgtEl>
                                          <p:spTgt spid="2056"/>
                                        </p:tgtEl>
                                      </p:cBhvr>
                                      <p:to x="100000" y="100000"/>
                                    </p:animScale>
                                  </p:childTnLst>
                                </p:cTn>
                              </p:par>
                              <p:par>
                                <p:cTn id="45" presetID="3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2250" fill="hold"/>
                                        <p:tgtEl>
                                          <p:spTgt spid="9"/>
                                        </p:tgtEl>
                                        <p:attrNameLst>
                                          <p:attrName>ppt_w</p:attrName>
                                        </p:attrNameLst>
                                      </p:cBhvr>
                                      <p:tavLst>
                                        <p:tav tm="0">
                                          <p:val>
                                            <p:fltVal val="0"/>
                                          </p:val>
                                        </p:tav>
                                        <p:tav tm="100000">
                                          <p:val>
                                            <p:strVal val="#ppt_w"/>
                                          </p:val>
                                        </p:tav>
                                      </p:tavLst>
                                    </p:anim>
                                    <p:anim calcmode="lin" valueType="num">
                                      <p:cBhvr>
                                        <p:cTn id="48" dur="2250" fill="hold"/>
                                        <p:tgtEl>
                                          <p:spTgt spid="9"/>
                                        </p:tgtEl>
                                        <p:attrNameLst>
                                          <p:attrName>ppt_h</p:attrName>
                                        </p:attrNameLst>
                                      </p:cBhvr>
                                      <p:tavLst>
                                        <p:tav tm="0">
                                          <p:val>
                                            <p:fltVal val="0"/>
                                          </p:val>
                                        </p:tav>
                                        <p:tav tm="100000">
                                          <p:val>
                                            <p:strVal val="#ppt_h"/>
                                          </p:val>
                                        </p:tav>
                                      </p:tavLst>
                                    </p:anim>
                                    <p:anim calcmode="lin" valueType="num">
                                      <p:cBhvr>
                                        <p:cTn id="49" dur="2250" fill="hold"/>
                                        <p:tgtEl>
                                          <p:spTgt spid="9"/>
                                        </p:tgtEl>
                                        <p:attrNameLst>
                                          <p:attrName>style.rotation</p:attrName>
                                        </p:attrNameLst>
                                      </p:cBhvr>
                                      <p:tavLst>
                                        <p:tav tm="0">
                                          <p:val>
                                            <p:fltVal val="90"/>
                                          </p:val>
                                        </p:tav>
                                        <p:tav tm="100000">
                                          <p:val>
                                            <p:fltVal val="0"/>
                                          </p:val>
                                        </p:tav>
                                      </p:tavLst>
                                    </p:anim>
                                    <p:animEffect transition="in" filter="fade">
                                      <p:cBhvr>
                                        <p:cTn id="50" dur="2250"/>
                                        <p:tgtEl>
                                          <p:spTgt spid="9"/>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3250" fill="hold"/>
                                        <p:tgtEl>
                                          <p:spTgt spid="10"/>
                                        </p:tgtEl>
                                        <p:attrNameLst>
                                          <p:attrName>ppt_w</p:attrName>
                                        </p:attrNameLst>
                                      </p:cBhvr>
                                      <p:tavLst>
                                        <p:tav tm="0">
                                          <p:val>
                                            <p:fltVal val="0"/>
                                          </p:val>
                                        </p:tav>
                                        <p:tav tm="100000">
                                          <p:val>
                                            <p:strVal val="#ppt_w"/>
                                          </p:val>
                                        </p:tav>
                                      </p:tavLst>
                                    </p:anim>
                                    <p:anim calcmode="lin" valueType="num">
                                      <p:cBhvr>
                                        <p:cTn id="54" dur="3250" fill="hold"/>
                                        <p:tgtEl>
                                          <p:spTgt spid="10"/>
                                        </p:tgtEl>
                                        <p:attrNameLst>
                                          <p:attrName>ppt_h</p:attrName>
                                        </p:attrNameLst>
                                      </p:cBhvr>
                                      <p:tavLst>
                                        <p:tav tm="0">
                                          <p:val>
                                            <p:fltVal val="0"/>
                                          </p:val>
                                        </p:tav>
                                        <p:tav tm="100000">
                                          <p:val>
                                            <p:strVal val="#ppt_h"/>
                                          </p:val>
                                        </p:tav>
                                      </p:tavLst>
                                    </p:anim>
                                    <p:anim calcmode="lin" valueType="num">
                                      <p:cBhvr>
                                        <p:cTn id="55" dur="3250" fill="hold"/>
                                        <p:tgtEl>
                                          <p:spTgt spid="10"/>
                                        </p:tgtEl>
                                        <p:attrNameLst>
                                          <p:attrName>style.rotation</p:attrName>
                                        </p:attrNameLst>
                                      </p:cBhvr>
                                      <p:tavLst>
                                        <p:tav tm="0">
                                          <p:val>
                                            <p:fltVal val="90"/>
                                          </p:val>
                                        </p:tav>
                                        <p:tav tm="100000">
                                          <p:val>
                                            <p:fltVal val="0"/>
                                          </p:val>
                                        </p:tav>
                                      </p:tavLst>
                                    </p:anim>
                                    <p:animEffect transition="in" filter="fade">
                                      <p:cBhvr>
                                        <p:cTn id="56" dur="3250"/>
                                        <p:tgtEl>
                                          <p:spTgt spid="10"/>
                                        </p:tgtEl>
                                      </p:cBhvr>
                                    </p:animEffect>
                                  </p:childTnLst>
                                </p:cTn>
                              </p:par>
                              <p:par>
                                <p:cTn id="57" presetID="27" presetClass="emph" presetSubtype="0" fill="remove" grpId="0" nodeType="withEffect">
                                  <p:stCondLst>
                                    <p:cond delay="0"/>
                                  </p:stCondLst>
                                  <p:childTnLst>
                                    <p:animClr clrSpc="rgb" dir="cw">
                                      <p:cBhvr override="childStyle">
                                        <p:cTn id="58" dur="750" autoRev="1" fill="remove"/>
                                        <p:tgtEl>
                                          <p:spTgt spid="8"/>
                                        </p:tgtEl>
                                        <p:attrNameLst>
                                          <p:attrName>style.color</p:attrName>
                                        </p:attrNameLst>
                                      </p:cBhvr>
                                      <p:to>
                                        <a:schemeClr val="bg1"/>
                                      </p:to>
                                    </p:animClr>
                                    <p:animClr clrSpc="rgb" dir="cw">
                                      <p:cBhvr>
                                        <p:cTn id="59" dur="750" autoRev="1" fill="remove"/>
                                        <p:tgtEl>
                                          <p:spTgt spid="8"/>
                                        </p:tgtEl>
                                        <p:attrNameLst>
                                          <p:attrName>fillcolor</p:attrName>
                                        </p:attrNameLst>
                                      </p:cBhvr>
                                      <p:to>
                                        <a:schemeClr val="bg1"/>
                                      </p:to>
                                    </p:animClr>
                                    <p:set>
                                      <p:cBhvr>
                                        <p:cTn id="60" dur="750" autoRev="1" fill="remove"/>
                                        <p:tgtEl>
                                          <p:spTgt spid="8"/>
                                        </p:tgtEl>
                                        <p:attrNameLst>
                                          <p:attrName>fill.type</p:attrName>
                                        </p:attrNameLst>
                                      </p:cBhvr>
                                      <p:to>
                                        <p:strVal val="solid"/>
                                      </p:to>
                                    </p:set>
                                    <p:set>
                                      <p:cBhvr>
                                        <p:cTn id="61" dur="750" autoRev="1" fill="remove"/>
                                        <p:tgtEl>
                                          <p:spTgt spid="8"/>
                                        </p:tgtEl>
                                        <p:attrNameLst>
                                          <p:attrName>fill.on</p:attrName>
                                        </p:attrNameLst>
                                      </p:cBhvr>
                                      <p:to>
                                        <p:strVal val="true"/>
                                      </p:to>
                                    </p:set>
                                  </p:childTnLst>
                                </p:cTn>
                              </p:par>
                              <p:par>
                                <p:cTn id="62" presetID="32" presetClass="emph" presetSubtype="0" fill="hold" grpId="0" nodeType="withEffect">
                                  <p:stCondLst>
                                    <p:cond delay="0"/>
                                  </p:stCondLst>
                                  <p:childTnLst>
                                    <p:animRot by="120000">
                                      <p:cBhvr>
                                        <p:cTn id="63" dur="225" fill="hold">
                                          <p:stCondLst>
                                            <p:cond delay="0"/>
                                          </p:stCondLst>
                                        </p:cTn>
                                        <p:tgtEl>
                                          <p:spTgt spid="11"/>
                                        </p:tgtEl>
                                        <p:attrNameLst>
                                          <p:attrName>r</p:attrName>
                                        </p:attrNameLst>
                                      </p:cBhvr>
                                    </p:animRot>
                                    <p:animRot by="-240000">
                                      <p:cBhvr>
                                        <p:cTn id="64" dur="450" fill="hold">
                                          <p:stCondLst>
                                            <p:cond delay="450"/>
                                          </p:stCondLst>
                                        </p:cTn>
                                        <p:tgtEl>
                                          <p:spTgt spid="11"/>
                                        </p:tgtEl>
                                        <p:attrNameLst>
                                          <p:attrName>r</p:attrName>
                                        </p:attrNameLst>
                                      </p:cBhvr>
                                    </p:animRot>
                                    <p:animRot by="240000">
                                      <p:cBhvr>
                                        <p:cTn id="65" dur="450" fill="hold">
                                          <p:stCondLst>
                                            <p:cond delay="900"/>
                                          </p:stCondLst>
                                        </p:cTn>
                                        <p:tgtEl>
                                          <p:spTgt spid="11"/>
                                        </p:tgtEl>
                                        <p:attrNameLst>
                                          <p:attrName>r</p:attrName>
                                        </p:attrNameLst>
                                      </p:cBhvr>
                                    </p:animRot>
                                    <p:animRot by="-240000">
                                      <p:cBhvr>
                                        <p:cTn id="66" dur="450" fill="hold">
                                          <p:stCondLst>
                                            <p:cond delay="1350"/>
                                          </p:stCondLst>
                                        </p:cTn>
                                        <p:tgtEl>
                                          <p:spTgt spid="11"/>
                                        </p:tgtEl>
                                        <p:attrNameLst>
                                          <p:attrName>r</p:attrName>
                                        </p:attrNameLst>
                                      </p:cBhvr>
                                    </p:animRot>
                                    <p:animRot by="120000">
                                      <p:cBhvr>
                                        <p:cTn id="67" dur="450" fill="hold">
                                          <p:stCondLst>
                                            <p:cond delay="1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3208</TotalTime>
  <Words>2739</Words>
  <Application>Microsoft Office PowerPoint</Application>
  <PresentationFormat>Widescreen</PresentationFormat>
  <Paragraphs>337</Paragraphs>
  <Slides>42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Arial</vt:lpstr>
      <vt:lpstr>Arial</vt:lpstr>
      <vt:lpstr>Bradley Hand ITC</vt:lpstr>
      <vt:lpstr>Calibri</vt:lpstr>
      <vt:lpstr>Calibri Light</vt:lpstr>
      <vt:lpstr>ElsevierGulliver</vt:lpstr>
      <vt:lpstr>Google Sans</vt:lpstr>
      <vt:lpstr>Inter</vt:lpstr>
      <vt:lpstr>Open Sans</vt:lpstr>
      <vt:lpstr>Poppins</vt:lpstr>
      <vt:lpstr>Roboto Slab</vt:lpstr>
      <vt:lpstr>Times New Roman</vt:lpstr>
      <vt:lpstr>unset</vt:lpstr>
      <vt:lpstr>var(--edt-cg)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mousa maz</dc:creator>
  <cp:lastModifiedBy>Amani Jarrar</cp:lastModifiedBy>
  <cp:revision>66</cp:revision>
  <dcterms:created xsi:type="dcterms:W3CDTF">2023-06-30T12:17:55Z</dcterms:created>
  <dcterms:modified xsi:type="dcterms:W3CDTF">2023-07-15T09:55:24Z</dcterms:modified>
</cp:coreProperties>
</file>