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0"/>
  </p:notesMasterIdLst>
  <p:sldIdLst>
    <p:sldId id="366" r:id="rId2"/>
    <p:sldId id="410" r:id="rId3"/>
    <p:sldId id="434" r:id="rId4"/>
    <p:sldId id="435" r:id="rId5"/>
    <p:sldId id="414" r:id="rId6"/>
    <p:sldId id="433" r:id="rId7"/>
    <p:sldId id="389" r:id="rId8"/>
    <p:sldId id="398" r:id="rId9"/>
    <p:sldId id="415" r:id="rId10"/>
    <p:sldId id="419" r:id="rId11"/>
    <p:sldId id="416" r:id="rId12"/>
    <p:sldId id="417" r:id="rId13"/>
    <p:sldId id="420" r:id="rId14"/>
    <p:sldId id="421" r:id="rId15"/>
    <p:sldId id="423" r:id="rId16"/>
    <p:sldId id="424" r:id="rId17"/>
    <p:sldId id="425" r:id="rId18"/>
    <p:sldId id="426" r:id="rId19"/>
    <p:sldId id="427" r:id="rId20"/>
    <p:sldId id="428" r:id="rId21"/>
    <p:sldId id="429" r:id="rId22"/>
    <p:sldId id="430" r:id="rId23"/>
    <p:sldId id="431" r:id="rId24"/>
    <p:sldId id="432" r:id="rId25"/>
    <p:sldId id="436" r:id="rId26"/>
    <p:sldId id="437" r:id="rId27"/>
    <p:sldId id="438" r:id="rId28"/>
    <p:sldId id="387"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FC24"/>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3750" autoAdjust="0"/>
  </p:normalViewPr>
  <p:slideViewPr>
    <p:cSldViewPr snapToGrid="0">
      <p:cViewPr varScale="1">
        <p:scale>
          <a:sx n="64" d="100"/>
          <a:sy n="64" d="100"/>
        </p:scale>
        <p:origin x="728"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rtl="1">
              <a:defRPr sz="1440" b="1" i="0" u="none" strike="noStrike" kern="1200" baseline="0">
                <a:solidFill>
                  <a:schemeClr val="tx1">
                    <a:lumMod val="65000"/>
                    <a:lumOff val="35000"/>
                  </a:schemeClr>
                </a:solidFill>
                <a:latin typeface="+mn-lt"/>
                <a:ea typeface="+mn-ea"/>
                <a:cs typeface="+mn-cs"/>
              </a:defRPr>
            </a:pPr>
            <a:r>
              <a:rPr lang="ar-JO"/>
              <a:t>2 + 1</a:t>
            </a:r>
            <a:endParaRPr lang="en-US"/>
          </a:p>
        </c:rich>
      </c:tx>
      <c:layout/>
      <c:overlay val="0"/>
      <c:spPr>
        <a:noFill/>
        <a:ln>
          <a:noFill/>
        </a:ln>
        <a:effectLst/>
      </c:spPr>
      <c:txPr>
        <a:bodyPr rot="0" spcFirstLastPara="1" vertOverflow="ellipsis" vert="horz" wrap="square" anchor="ctr" anchorCtr="1"/>
        <a:lstStyle/>
        <a:p>
          <a:pPr rtl="1">
            <a:defRPr sz="1440"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8896595004844233"/>
          <c:y val="0.15310629514963883"/>
          <c:w val="0.41243650828259998"/>
          <c:h val="0.70705833597425705"/>
        </c:manualLayout>
      </c:layout>
      <c:pieChart>
        <c:varyColors val="1"/>
        <c:ser>
          <c:idx val="0"/>
          <c:order val="0"/>
          <c:tx>
            <c:strRef>
              <c:f>Sheet1!$B$1</c:f>
              <c:strCache>
                <c:ptCount val="1"/>
                <c:pt idx="0">
                  <c:v>Sales</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29E5-468A-A3CE-26610F7C05A7}"/>
              </c:ext>
            </c:extLst>
          </c:dPt>
          <c:dPt>
            <c:idx val="1"/>
            <c:bubble3D val="0"/>
            <c:spPr>
              <a:solidFill>
                <a:srgbClr val="6CFC2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29E5-468A-A3CE-26610F7C05A7}"/>
              </c:ext>
            </c:extLst>
          </c:dPt>
          <c:dPt>
            <c:idx val="2"/>
            <c:bubble3D val="0"/>
            <c:spPr>
              <a:solidFill>
                <a:srgbClr val="00B0F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29E5-468A-A3CE-26610F7C05A7}"/>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29E5-468A-A3CE-26610F7C05A7}"/>
              </c:ext>
            </c:extLst>
          </c:dPt>
          <c:dLbls>
            <c:dLbl>
              <c:idx val="1"/>
              <c:layout/>
              <c:tx>
                <c:rich>
                  <a:bodyPr/>
                  <a:lstStyle/>
                  <a:p>
                    <a:r>
                      <a:rPr lang="ar-JO"/>
                      <a:t>متزامن </a:t>
                    </a:r>
                  </a:p>
                  <a:p>
                    <a:r>
                      <a:rPr lang="ar-JO"/>
                      <a:t>(ثلثان)</a:t>
                    </a:r>
                  </a:p>
                </c:rich>
              </c:tx>
              <c:dLblPos val="ct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29E5-468A-A3CE-26610F7C05A7}"/>
                </c:ext>
              </c:extLst>
            </c:dLbl>
            <c:dLbl>
              <c:idx val="2"/>
              <c:layout/>
              <c:tx>
                <c:rich>
                  <a:bodyPr/>
                  <a:lstStyle/>
                  <a:p>
                    <a:r>
                      <a:rPr lang="ar-SA" dirty="0"/>
                      <a:t>غير متزامن</a:t>
                    </a:r>
                  </a:p>
                  <a:p>
                    <a:r>
                      <a:rPr lang="ar-SA" dirty="0" smtClean="0"/>
                      <a:t>(ثلث</a:t>
                    </a:r>
                    <a:r>
                      <a:rPr lang="ar-SA" dirty="0"/>
                      <a:t>)</a:t>
                    </a:r>
                  </a:p>
                </c:rich>
              </c:tx>
              <c:dLblPos val="ct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29E5-468A-A3CE-26610F7C05A7}"/>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1">
                  <c:v>متزامن</c:v>
                </c:pt>
                <c:pt idx="2">
                  <c:v>غير متزامن</c:v>
                </c:pt>
              </c:strCache>
            </c:strRef>
          </c:cat>
          <c:val>
            <c:numRef>
              <c:f>Sheet1!$B$2:$B$5</c:f>
              <c:numCache>
                <c:formatCode>General</c:formatCode>
                <c:ptCount val="4"/>
                <c:pt idx="1">
                  <c:v>2.2999999999999998</c:v>
                </c:pt>
                <c:pt idx="2">
                  <c:v>1.3</c:v>
                </c:pt>
              </c:numCache>
            </c:numRef>
          </c:val>
          <c:extLst>
            <c:ext xmlns:c16="http://schemas.microsoft.com/office/drawing/2014/chart" uri="{C3380CC4-5D6E-409C-BE32-E72D297353CC}">
              <c16:uniqueId val="{00000008-29E5-468A-A3CE-26610F7C05A7}"/>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egendEntry>
        <c:idx val="0"/>
        <c:delete val="1"/>
      </c:legendEntry>
      <c:legendEntry>
        <c:idx val="3"/>
        <c:delete val="1"/>
      </c:legendEntry>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b="1"/>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rtl="1">
              <a:defRPr sz="1440" b="1" i="0" u="none" strike="noStrike" kern="1200" baseline="0">
                <a:solidFill>
                  <a:schemeClr val="tx1">
                    <a:lumMod val="65000"/>
                    <a:lumOff val="35000"/>
                  </a:schemeClr>
                </a:solidFill>
                <a:latin typeface="+mn-lt"/>
                <a:ea typeface="+mn-ea"/>
                <a:cs typeface="+mn-cs"/>
              </a:defRPr>
            </a:pPr>
            <a:r>
              <a:rPr lang="ar-JO"/>
              <a:t>1 + 2 </a:t>
            </a:r>
            <a:endParaRPr lang="en-US"/>
          </a:p>
        </c:rich>
      </c:tx>
      <c:layout/>
      <c:overlay val="0"/>
      <c:spPr>
        <a:noFill/>
        <a:ln>
          <a:noFill/>
        </a:ln>
        <a:effectLst/>
      </c:spPr>
      <c:txPr>
        <a:bodyPr rot="0" spcFirstLastPara="1" vertOverflow="ellipsis" vert="horz" wrap="square" anchor="ctr" anchorCtr="1"/>
        <a:lstStyle/>
        <a:p>
          <a:pPr rtl="1">
            <a:defRPr sz="1440"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8896595004844233"/>
          <c:y val="0.15310629514963883"/>
          <c:w val="0.41243650828259998"/>
          <c:h val="0.70705833597425705"/>
        </c:manualLayout>
      </c:layout>
      <c:pieChart>
        <c:varyColors val="1"/>
        <c:ser>
          <c:idx val="0"/>
          <c:order val="0"/>
          <c:tx>
            <c:strRef>
              <c:f>Sheet1!$B$1</c:f>
              <c:strCache>
                <c:ptCount val="1"/>
                <c:pt idx="0">
                  <c:v>Sales</c:v>
                </c:pt>
              </c:strCache>
            </c:strRef>
          </c:tx>
          <c:spPr>
            <a:solidFill>
              <a:srgbClr val="6CFC24"/>
            </a:solidFill>
          </c:spPr>
          <c:dPt>
            <c:idx val="0"/>
            <c:bubble3D val="0"/>
            <c:spPr>
              <a:solidFill>
                <a:srgbClr val="6CFC2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079B-4814-A302-9DD2C80610B2}"/>
              </c:ext>
            </c:extLst>
          </c:dPt>
          <c:dPt>
            <c:idx val="1"/>
            <c:bubble3D val="0"/>
            <c:spPr>
              <a:solidFill>
                <a:srgbClr val="6CFC2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079B-4814-A302-9DD2C80610B2}"/>
              </c:ext>
            </c:extLst>
          </c:dPt>
          <c:dPt>
            <c:idx val="2"/>
            <c:bubble3D val="0"/>
            <c:spPr>
              <a:solidFill>
                <a:srgbClr val="00B0F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079B-4814-A302-9DD2C80610B2}"/>
              </c:ext>
            </c:extLst>
          </c:dPt>
          <c:dPt>
            <c:idx val="3"/>
            <c:bubble3D val="0"/>
            <c:spPr>
              <a:solidFill>
                <a:srgbClr val="6CFC2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079B-4814-A302-9DD2C80610B2}"/>
              </c:ext>
            </c:extLst>
          </c:dPt>
          <c:dLbls>
            <c:dLbl>
              <c:idx val="1"/>
              <c:layout/>
              <c:tx>
                <c:rich>
                  <a:bodyPr/>
                  <a:lstStyle/>
                  <a:p>
                    <a:r>
                      <a:rPr lang="ar-JO"/>
                      <a:t>متزامن </a:t>
                    </a:r>
                  </a:p>
                  <a:p>
                    <a:r>
                      <a:rPr lang="ar-JO"/>
                      <a:t>(ثلث)</a:t>
                    </a:r>
                  </a:p>
                </c:rich>
              </c:tx>
              <c:dLblPos val="ct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079B-4814-A302-9DD2C80610B2}"/>
                </c:ext>
              </c:extLst>
            </c:dLbl>
            <c:dLbl>
              <c:idx val="2"/>
              <c:layout/>
              <c:tx>
                <c:rich>
                  <a:bodyPr/>
                  <a:lstStyle/>
                  <a:p>
                    <a:r>
                      <a:rPr lang="ar-SA"/>
                      <a:t>غير متزامن</a:t>
                    </a:r>
                  </a:p>
                  <a:p>
                    <a:r>
                      <a:rPr lang="ar-SA"/>
                      <a:t>(ثلثان)</a:t>
                    </a:r>
                  </a:p>
                </c:rich>
              </c:tx>
              <c:dLblPos val="ct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079B-4814-A302-9DD2C80610B2}"/>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1">
                  <c:v>متزامن</c:v>
                </c:pt>
                <c:pt idx="2">
                  <c:v>غير متزامن</c:v>
                </c:pt>
              </c:strCache>
            </c:strRef>
          </c:cat>
          <c:val>
            <c:numRef>
              <c:f>Sheet1!$B$2:$B$5</c:f>
              <c:numCache>
                <c:formatCode>General</c:formatCode>
                <c:ptCount val="4"/>
                <c:pt idx="1">
                  <c:v>1.3</c:v>
                </c:pt>
                <c:pt idx="2">
                  <c:v>2.2999999999999998</c:v>
                </c:pt>
              </c:numCache>
            </c:numRef>
          </c:val>
          <c:extLst>
            <c:ext xmlns:c16="http://schemas.microsoft.com/office/drawing/2014/chart" uri="{C3380CC4-5D6E-409C-BE32-E72D297353CC}">
              <c16:uniqueId val="{00000008-079B-4814-A302-9DD2C80610B2}"/>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egendEntry>
        <c:idx val="0"/>
        <c:delete val="1"/>
      </c:legendEntry>
      <c:legendEntry>
        <c:idx val="3"/>
        <c:delete val="1"/>
      </c:legendEntry>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rtl="1">
              <a:defRPr sz="1440" b="1" i="0" u="none" strike="noStrike" kern="1200" baseline="0">
                <a:solidFill>
                  <a:schemeClr val="tx1">
                    <a:lumMod val="65000"/>
                    <a:lumOff val="35000"/>
                  </a:schemeClr>
                </a:solidFill>
                <a:latin typeface="+mn-lt"/>
                <a:ea typeface="+mn-ea"/>
                <a:cs typeface="+mn-cs"/>
              </a:defRPr>
            </a:pPr>
            <a:r>
              <a:rPr lang="ar-JO"/>
              <a:t>1 + 1</a:t>
            </a:r>
            <a:endParaRPr lang="en-US"/>
          </a:p>
        </c:rich>
      </c:tx>
      <c:layout/>
      <c:overlay val="0"/>
      <c:spPr>
        <a:noFill/>
        <a:ln>
          <a:noFill/>
        </a:ln>
        <a:effectLst/>
      </c:spPr>
      <c:txPr>
        <a:bodyPr rot="0" spcFirstLastPara="1" vertOverflow="ellipsis" vert="horz" wrap="square" anchor="ctr" anchorCtr="1"/>
        <a:lstStyle/>
        <a:p>
          <a:pPr rtl="1">
            <a:defRPr sz="1440"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8896595004844233"/>
          <c:y val="0.15310629514963883"/>
          <c:w val="0.41243650828259998"/>
          <c:h val="0.70705833597425705"/>
        </c:manualLayout>
      </c:layout>
      <c:pieChart>
        <c:varyColors val="1"/>
        <c:ser>
          <c:idx val="0"/>
          <c:order val="0"/>
          <c:tx>
            <c:strRef>
              <c:f>Sheet1!$B$1</c:f>
              <c:strCache>
                <c:ptCount val="1"/>
                <c:pt idx="0">
                  <c:v>Sales</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896C-4E21-9C52-DB14F06F4E27}"/>
              </c:ext>
            </c:extLst>
          </c:dPt>
          <c:dPt>
            <c:idx val="1"/>
            <c:bubble3D val="0"/>
            <c:spPr>
              <a:solidFill>
                <a:srgbClr val="6CFC2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896C-4E21-9C52-DB14F06F4E27}"/>
              </c:ext>
            </c:extLst>
          </c:dPt>
          <c:dPt>
            <c:idx val="2"/>
            <c:bubble3D val="0"/>
            <c:spPr>
              <a:solidFill>
                <a:srgbClr val="00B0F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896C-4E21-9C52-DB14F06F4E27}"/>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896C-4E21-9C52-DB14F06F4E27}"/>
              </c:ext>
            </c:extLst>
          </c:dPt>
          <c:dLbls>
            <c:dLbl>
              <c:idx val="1"/>
              <c:layout/>
              <c:tx>
                <c:rich>
                  <a:bodyPr/>
                  <a:lstStyle/>
                  <a:p>
                    <a:r>
                      <a:rPr lang="ar-JO"/>
                      <a:t>متزامن </a:t>
                    </a:r>
                  </a:p>
                  <a:p>
                    <a:r>
                      <a:rPr lang="ar-JO"/>
                      <a:t>(نصف)</a:t>
                    </a:r>
                  </a:p>
                </c:rich>
              </c:tx>
              <c:dLblPos val="ct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896C-4E21-9C52-DB14F06F4E27}"/>
                </c:ext>
              </c:extLst>
            </c:dLbl>
            <c:dLbl>
              <c:idx val="2"/>
              <c:layout/>
              <c:tx>
                <c:rich>
                  <a:bodyPr/>
                  <a:lstStyle/>
                  <a:p>
                    <a:r>
                      <a:rPr lang="ar-SA"/>
                      <a:t>غير متزامن</a:t>
                    </a:r>
                  </a:p>
                  <a:p>
                    <a:r>
                      <a:rPr lang="ar-SA"/>
                      <a:t>( نصف)</a:t>
                    </a:r>
                  </a:p>
                </c:rich>
              </c:tx>
              <c:dLblPos val="ct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896C-4E21-9C52-DB14F06F4E27}"/>
                </c:ext>
              </c:extLst>
            </c:dLbl>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1">
                  <c:v>متزامن</c:v>
                </c:pt>
                <c:pt idx="2">
                  <c:v>غير متزامن</c:v>
                </c:pt>
              </c:strCache>
            </c:strRef>
          </c:cat>
          <c:val>
            <c:numRef>
              <c:f>Sheet1!$B$2:$B$5</c:f>
              <c:numCache>
                <c:formatCode>General</c:formatCode>
                <c:ptCount val="4"/>
                <c:pt idx="1">
                  <c:v>1.2</c:v>
                </c:pt>
                <c:pt idx="2">
                  <c:v>1.2</c:v>
                </c:pt>
              </c:numCache>
            </c:numRef>
          </c:val>
          <c:extLst>
            <c:ext xmlns:c16="http://schemas.microsoft.com/office/drawing/2014/chart" uri="{C3380CC4-5D6E-409C-BE32-E72D297353CC}">
              <c16:uniqueId val="{00000008-896C-4E21-9C52-DB14F06F4E27}"/>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egendEntry>
        <c:idx val="0"/>
        <c:delete val="1"/>
      </c:legendEntry>
      <c:legendEntry>
        <c:idx val="3"/>
        <c:delete val="1"/>
      </c:legendEntry>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b="1"/>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rtl="1">
              <a:defRPr sz="1440" b="1" i="0" u="none" strike="noStrike" kern="1200" baseline="0">
                <a:solidFill>
                  <a:schemeClr val="tx1">
                    <a:lumMod val="65000"/>
                    <a:lumOff val="35000"/>
                  </a:schemeClr>
                </a:solidFill>
                <a:latin typeface="+mn-lt"/>
                <a:ea typeface="+mn-ea"/>
                <a:cs typeface="+mn-cs"/>
              </a:defRPr>
            </a:pPr>
            <a:r>
              <a:rPr lang="ar-JO"/>
              <a:t>2 + 1</a:t>
            </a:r>
            <a:endParaRPr lang="en-US"/>
          </a:p>
        </c:rich>
      </c:tx>
      <c:layout/>
      <c:overlay val="0"/>
      <c:spPr>
        <a:noFill/>
        <a:ln>
          <a:noFill/>
        </a:ln>
        <a:effectLst/>
      </c:spPr>
      <c:txPr>
        <a:bodyPr rot="0" spcFirstLastPara="1" vertOverflow="ellipsis" vert="horz" wrap="square" anchor="ctr" anchorCtr="1"/>
        <a:lstStyle/>
        <a:p>
          <a:pPr rtl="1">
            <a:defRPr sz="1440"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8896595004844233"/>
          <c:y val="0.15310629514963883"/>
          <c:w val="0.41243650828259998"/>
          <c:h val="0.70705833597425705"/>
        </c:manualLayout>
      </c:layout>
      <c:pieChart>
        <c:varyColors val="1"/>
        <c:ser>
          <c:idx val="0"/>
          <c:order val="0"/>
          <c:tx>
            <c:strRef>
              <c:f>Sheet1!$B$1</c:f>
              <c:strCache>
                <c:ptCount val="1"/>
                <c:pt idx="0">
                  <c:v>Sales</c:v>
                </c:pt>
              </c:strCache>
            </c:strRef>
          </c:tx>
          <c:spPr>
            <a:solidFill>
              <a:srgbClr val="00B0F0"/>
            </a:solidFill>
          </c:spPr>
          <c:dPt>
            <c:idx val="0"/>
            <c:bubble3D val="0"/>
            <c:spPr>
              <a:solidFill>
                <a:srgbClr val="00B0F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B0CD-4B82-8DD8-835B3D3EDCE3}"/>
              </c:ext>
            </c:extLst>
          </c:dPt>
          <c:dPt>
            <c:idx val="1"/>
            <c:bubble3D val="0"/>
            <c:spPr>
              <a:solidFill>
                <a:srgbClr val="6CFC2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B0CD-4B82-8DD8-835B3D3EDCE3}"/>
              </c:ext>
            </c:extLst>
          </c:dPt>
          <c:dPt>
            <c:idx val="2"/>
            <c:bubble3D val="0"/>
            <c:spPr>
              <a:solidFill>
                <a:srgbClr val="00B0F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B0CD-4B82-8DD8-835B3D3EDCE3}"/>
              </c:ext>
            </c:extLst>
          </c:dPt>
          <c:dPt>
            <c:idx val="3"/>
            <c:bubble3D val="0"/>
            <c:spPr>
              <a:solidFill>
                <a:srgbClr val="00B0F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B0CD-4B82-8DD8-835B3D3EDCE3}"/>
              </c:ext>
            </c:extLst>
          </c:dPt>
          <c:dLbls>
            <c:dLbl>
              <c:idx val="1"/>
              <c:layout/>
              <c:tx>
                <c:rich>
                  <a:bodyPr/>
                  <a:lstStyle/>
                  <a:p>
                    <a:r>
                      <a:rPr lang="ar-JO" dirty="0"/>
                      <a:t>وجاهي</a:t>
                    </a:r>
                  </a:p>
                  <a:p>
                    <a:r>
                      <a:rPr lang="ar-JO" dirty="0"/>
                      <a:t>(</a:t>
                    </a:r>
                    <a:r>
                      <a:rPr lang="ar-JO" dirty="0" smtClean="0"/>
                      <a:t>ثلثان)</a:t>
                    </a:r>
                    <a:endParaRPr lang="ar-JO" dirty="0"/>
                  </a:p>
                </c:rich>
              </c:tx>
              <c:dLblPos val="ct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B0CD-4B82-8DD8-835B3D3EDCE3}"/>
                </c:ext>
              </c:extLst>
            </c:dLbl>
            <c:dLbl>
              <c:idx val="2"/>
              <c:layout>
                <c:manualLayout>
                  <c:x val="0.20100940507436571"/>
                  <c:y val="0.14567767570720327"/>
                </c:manualLayout>
              </c:layout>
              <c:tx>
                <c:rich>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mn-lt"/>
                        <a:ea typeface="+mn-ea"/>
                        <a:cs typeface="+mn-cs"/>
                      </a:defRPr>
                    </a:pPr>
                    <a:r>
                      <a:rPr lang="ar-JO" dirty="0"/>
                      <a:t>إلكتروني غير </a:t>
                    </a:r>
                    <a:r>
                      <a:rPr lang="ar-JO" dirty="0" smtClean="0"/>
                      <a:t>متزامن             </a:t>
                    </a:r>
                    <a:r>
                      <a:rPr lang="ar-JO" dirty="0"/>
                      <a:t>(ثلث)</a:t>
                    </a:r>
                  </a:p>
                </c:rich>
              </c:tx>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1"/>
              <c:showBubbleSize val="0"/>
              <c:extLst>
                <c:ext xmlns:c15="http://schemas.microsoft.com/office/drawing/2012/chart" uri="{CE6537A1-D6FC-4f65-9D91-7224C49458BB}">
                  <c15:layout>
                    <c:manualLayout>
                      <c:w val="0.20301126421697288"/>
                      <c:h val="0.30277048702245551"/>
                    </c:manualLayout>
                  </c15:layout>
                </c:ext>
                <c:ext xmlns:c16="http://schemas.microsoft.com/office/drawing/2014/chart" uri="{C3380CC4-5D6E-409C-BE32-E72D297353CC}">
                  <c16:uniqueId val="{00000005-B0CD-4B82-8DD8-835B3D3EDCE3}"/>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1">
                  <c:v>وجاهي</c:v>
                </c:pt>
                <c:pt idx="2">
                  <c:v>إلكتروني</c:v>
                </c:pt>
              </c:strCache>
            </c:strRef>
          </c:cat>
          <c:val>
            <c:numRef>
              <c:f>Sheet1!$B$2:$B$5</c:f>
              <c:numCache>
                <c:formatCode>General</c:formatCode>
                <c:ptCount val="4"/>
                <c:pt idx="1">
                  <c:v>2.2999999999999998</c:v>
                </c:pt>
                <c:pt idx="2">
                  <c:v>1.3</c:v>
                </c:pt>
              </c:numCache>
            </c:numRef>
          </c:val>
          <c:extLst>
            <c:ext xmlns:c16="http://schemas.microsoft.com/office/drawing/2014/chart" uri="{C3380CC4-5D6E-409C-BE32-E72D297353CC}">
              <c16:uniqueId val="{00000008-B0CD-4B82-8DD8-835B3D3EDCE3}"/>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egendEntry>
        <c:idx val="0"/>
        <c:delete val="1"/>
      </c:legendEntry>
      <c:legendEntry>
        <c:idx val="3"/>
        <c:delete val="1"/>
      </c:legendEntry>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rtl="1">
              <a:defRPr sz="1440" b="1" i="0" u="none" strike="noStrike" kern="1200" baseline="0">
                <a:solidFill>
                  <a:schemeClr val="tx1">
                    <a:lumMod val="65000"/>
                    <a:lumOff val="35000"/>
                  </a:schemeClr>
                </a:solidFill>
                <a:latin typeface="+mn-lt"/>
                <a:ea typeface="+mn-ea"/>
                <a:cs typeface="+mn-cs"/>
              </a:defRPr>
            </a:pPr>
            <a:r>
              <a:rPr lang="ar-JO"/>
              <a:t>1 + 2 </a:t>
            </a:r>
            <a:endParaRPr lang="en-US"/>
          </a:p>
        </c:rich>
      </c:tx>
      <c:layout/>
      <c:overlay val="0"/>
      <c:spPr>
        <a:noFill/>
        <a:ln>
          <a:noFill/>
        </a:ln>
        <a:effectLst/>
      </c:spPr>
      <c:txPr>
        <a:bodyPr rot="0" spcFirstLastPara="1" vertOverflow="ellipsis" vert="horz" wrap="square" anchor="ctr" anchorCtr="1"/>
        <a:lstStyle/>
        <a:p>
          <a:pPr rtl="1">
            <a:defRPr sz="1440"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8896595004844233"/>
          <c:y val="0.15310629514963883"/>
          <c:w val="0.41243650828259998"/>
          <c:h val="0.70705833597425705"/>
        </c:manualLayout>
      </c:layout>
      <c:pieChart>
        <c:varyColors val="1"/>
        <c:ser>
          <c:idx val="0"/>
          <c:order val="0"/>
          <c:tx>
            <c:strRef>
              <c:f>Sheet1!$B$1</c:f>
              <c:strCache>
                <c:ptCount val="1"/>
                <c:pt idx="0">
                  <c:v>Sales</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86A8-41E7-8272-86F9B8F4B4BA}"/>
              </c:ext>
            </c:extLst>
          </c:dPt>
          <c:dPt>
            <c:idx val="1"/>
            <c:bubble3D val="0"/>
            <c:spPr>
              <a:solidFill>
                <a:srgbClr val="6CFC2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86A8-41E7-8272-86F9B8F4B4BA}"/>
              </c:ext>
            </c:extLst>
          </c:dPt>
          <c:dPt>
            <c:idx val="2"/>
            <c:bubble3D val="0"/>
            <c:spPr>
              <a:solidFill>
                <a:srgbClr val="00B0F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86A8-41E7-8272-86F9B8F4B4BA}"/>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86A8-41E7-8272-86F9B8F4B4BA}"/>
              </c:ext>
            </c:extLst>
          </c:dPt>
          <c:dLbls>
            <c:dLbl>
              <c:idx val="1"/>
              <c:layout/>
              <c:tx>
                <c:rich>
                  <a:bodyPr/>
                  <a:lstStyle/>
                  <a:p>
                    <a:r>
                      <a:rPr lang="ar-JO"/>
                      <a:t>وجاهي </a:t>
                    </a:r>
                  </a:p>
                  <a:p>
                    <a:r>
                      <a:rPr lang="ar-JO"/>
                      <a:t>(ثلث)</a:t>
                    </a:r>
                  </a:p>
                </c:rich>
              </c:tx>
              <c:dLblPos val="ct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86A8-41E7-8272-86F9B8F4B4BA}"/>
                </c:ext>
              </c:extLst>
            </c:dLbl>
            <c:dLbl>
              <c:idx val="2"/>
              <c:layout>
                <c:manualLayout>
                  <c:x val="0.20141322178477691"/>
                  <c:y val="-0.21114902303878683"/>
                </c:manualLayout>
              </c:layout>
              <c:tx>
                <c:rich>
                  <a:bodyPr/>
                  <a:lstStyle/>
                  <a:p>
                    <a:r>
                      <a:rPr lang="ar-JO" sz="1400" dirty="0" smtClean="0"/>
                      <a:t>إلكتروني</a:t>
                    </a:r>
                    <a:r>
                      <a:rPr lang="ar-JO" dirty="0" smtClean="0"/>
                      <a:t> </a:t>
                    </a:r>
                    <a:r>
                      <a:rPr lang="ar-JO" sz="1400" dirty="0" smtClean="0"/>
                      <a:t>متزامن</a:t>
                    </a:r>
                    <a:r>
                      <a:rPr lang="ar-JO" dirty="0" smtClean="0"/>
                      <a:t> </a:t>
                    </a:r>
                    <a:r>
                      <a:rPr lang="ar-JO" sz="1400" dirty="0" smtClean="0"/>
                      <a:t>وغير</a:t>
                    </a:r>
                    <a:r>
                      <a:rPr lang="ar-JO" dirty="0" smtClean="0"/>
                      <a:t> </a:t>
                    </a:r>
                    <a:r>
                      <a:rPr lang="ar-JO" sz="1400" dirty="0" smtClean="0"/>
                      <a:t>متزامن</a:t>
                    </a:r>
                    <a:endParaRPr lang="ar-JO" dirty="0"/>
                  </a:p>
                  <a:p>
                    <a:r>
                      <a:rPr lang="ar-JO" sz="1400" dirty="0"/>
                      <a:t>(ثلثان)</a:t>
                    </a:r>
                  </a:p>
                </c:rich>
              </c:tx>
              <c:dLblPos val="bestFi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86A8-41E7-8272-86F9B8F4B4BA}"/>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1">
                  <c:v>وجاهي</c:v>
                </c:pt>
                <c:pt idx="2">
                  <c:v>إلكتروني</c:v>
                </c:pt>
              </c:strCache>
            </c:strRef>
          </c:cat>
          <c:val>
            <c:numRef>
              <c:f>Sheet1!$B$2:$B$5</c:f>
              <c:numCache>
                <c:formatCode>General</c:formatCode>
                <c:ptCount val="4"/>
                <c:pt idx="1">
                  <c:v>1.3</c:v>
                </c:pt>
                <c:pt idx="2">
                  <c:v>2.2999999999999998</c:v>
                </c:pt>
              </c:numCache>
            </c:numRef>
          </c:val>
          <c:extLst>
            <c:ext xmlns:c16="http://schemas.microsoft.com/office/drawing/2014/chart" uri="{C3380CC4-5D6E-409C-BE32-E72D297353CC}">
              <c16:uniqueId val="{00000008-86A8-41E7-8272-86F9B8F4B4BA}"/>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egendEntry>
        <c:idx val="0"/>
        <c:delete val="1"/>
      </c:legendEntry>
      <c:legendEntry>
        <c:idx val="3"/>
        <c:delete val="1"/>
      </c:legendEntry>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rtl="1">
              <a:defRPr sz="1440" b="1" i="0" u="none" strike="noStrike" kern="1200" baseline="0">
                <a:solidFill>
                  <a:schemeClr val="tx1">
                    <a:lumMod val="65000"/>
                    <a:lumOff val="35000"/>
                  </a:schemeClr>
                </a:solidFill>
                <a:latin typeface="+mn-lt"/>
                <a:ea typeface="+mn-ea"/>
                <a:cs typeface="+mn-cs"/>
              </a:defRPr>
            </a:pPr>
            <a:r>
              <a:rPr lang="ar-JO"/>
              <a:t>1 + 1</a:t>
            </a:r>
            <a:endParaRPr lang="en-US"/>
          </a:p>
        </c:rich>
      </c:tx>
      <c:layout/>
      <c:overlay val="0"/>
      <c:spPr>
        <a:noFill/>
        <a:ln>
          <a:noFill/>
        </a:ln>
        <a:effectLst/>
      </c:spPr>
      <c:txPr>
        <a:bodyPr rot="0" spcFirstLastPara="1" vertOverflow="ellipsis" vert="horz" wrap="square" anchor="ctr" anchorCtr="1"/>
        <a:lstStyle/>
        <a:p>
          <a:pPr rtl="1">
            <a:defRPr sz="1440"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8896595004844233"/>
          <c:y val="0.15310629514963883"/>
          <c:w val="0.41243650828259998"/>
          <c:h val="0.70705833597425705"/>
        </c:manualLayout>
      </c:layout>
      <c:pieChart>
        <c:varyColors val="1"/>
        <c:ser>
          <c:idx val="0"/>
          <c:order val="0"/>
          <c:tx>
            <c:strRef>
              <c:f>Sheet1!$B$1</c:f>
              <c:strCache>
                <c:ptCount val="1"/>
                <c:pt idx="0">
                  <c:v>Sales</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D12B-4397-A19C-D4F859DD4CE3}"/>
              </c:ext>
            </c:extLst>
          </c:dPt>
          <c:dPt>
            <c:idx val="1"/>
            <c:bubble3D val="0"/>
            <c:spPr>
              <a:solidFill>
                <a:srgbClr val="6CFC24"/>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D12B-4397-A19C-D4F859DD4CE3}"/>
              </c:ext>
            </c:extLst>
          </c:dPt>
          <c:dPt>
            <c:idx val="2"/>
            <c:bubble3D val="0"/>
            <c:spPr>
              <a:solidFill>
                <a:srgbClr val="00B0F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D12B-4397-A19C-D4F859DD4CE3}"/>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D12B-4397-A19C-D4F859DD4CE3}"/>
              </c:ext>
            </c:extLst>
          </c:dPt>
          <c:dLbls>
            <c:dLbl>
              <c:idx val="1"/>
              <c:layout/>
              <c:tx>
                <c:rich>
                  <a:bodyPr/>
                  <a:lstStyle/>
                  <a:p>
                    <a:r>
                      <a:rPr lang="ar-JO"/>
                      <a:t>وجاهي </a:t>
                    </a:r>
                  </a:p>
                  <a:p>
                    <a:r>
                      <a:rPr lang="ar-JO"/>
                      <a:t>(نصف)</a:t>
                    </a:r>
                  </a:p>
                </c:rich>
              </c:tx>
              <c:dLblPos val="ct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D12B-4397-A19C-D4F859DD4CE3}"/>
                </c:ext>
              </c:extLst>
            </c:dLbl>
            <c:dLbl>
              <c:idx val="2"/>
              <c:layout/>
              <c:tx>
                <c:rich>
                  <a:bodyPr/>
                  <a:lstStyle/>
                  <a:p>
                    <a:r>
                      <a:rPr lang="ar-JO"/>
                      <a:t>إلكتروني غير متزامن</a:t>
                    </a:r>
                  </a:p>
                  <a:p>
                    <a:r>
                      <a:rPr lang="ar-JO"/>
                      <a:t>( نصف)</a:t>
                    </a:r>
                  </a:p>
                </c:rich>
              </c:tx>
              <c:dLblPos val="ct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D12B-4397-A19C-D4F859DD4CE3}"/>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1">
                  <c:v>وجاهي</c:v>
                </c:pt>
                <c:pt idx="2">
                  <c:v>إلكتروني</c:v>
                </c:pt>
              </c:strCache>
            </c:strRef>
          </c:cat>
          <c:val>
            <c:numRef>
              <c:f>Sheet1!$B$2:$B$5</c:f>
              <c:numCache>
                <c:formatCode>General</c:formatCode>
                <c:ptCount val="4"/>
                <c:pt idx="1">
                  <c:v>1.2</c:v>
                </c:pt>
                <c:pt idx="2">
                  <c:v>1.2</c:v>
                </c:pt>
              </c:numCache>
            </c:numRef>
          </c:val>
          <c:extLst>
            <c:ext xmlns:c16="http://schemas.microsoft.com/office/drawing/2014/chart" uri="{C3380CC4-5D6E-409C-BE32-E72D297353CC}">
              <c16:uniqueId val="{00000008-D12B-4397-A19C-D4F859DD4CE3}"/>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egendEntry>
        <c:idx val="0"/>
        <c:delete val="1"/>
      </c:legendEntry>
      <c:legendEntry>
        <c:idx val="3"/>
        <c:delete val="1"/>
      </c:legendEntry>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J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8518F6B2-753C-4FB0-AA2C-694E57B79BC3}" type="datetimeFigureOut">
              <a:rPr lang="ar-JO" smtClean="0"/>
              <a:t>25/12/1444</a:t>
            </a:fld>
            <a:endParaRPr lang="ar-J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r-J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J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4ECB0E90-B727-437B-B75D-9FF6F6BFC3C0}" type="slidenum">
              <a:rPr lang="ar-JO" smtClean="0"/>
              <a:t>‹#›</a:t>
            </a:fld>
            <a:endParaRPr lang="ar-JO"/>
          </a:p>
        </p:txBody>
      </p:sp>
    </p:spTree>
    <p:extLst>
      <p:ext uri="{BB962C8B-B14F-4D97-AF65-F5344CB8AC3E}">
        <p14:creationId xmlns:p14="http://schemas.microsoft.com/office/powerpoint/2010/main" val="198581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7/13/2023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7/13/2023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7/13/2023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7/13/2023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7/13/2023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7/13/2023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7/13/2023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7/13/2023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7/13/2023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41379" y="410638"/>
            <a:ext cx="7900655" cy="1311797"/>
          </a:xfrm>
        </p:spPr>
        <p:txBody>
          <a:bodyPr/>
          <a:lstStyle/>
          <a:p>
            <a:pPr>
              <a:defRPr/>
            </a:pPr>
            <a:r>
              <a:rPr lang="ar-JO" sz="3600" b="1" dirty="0" smtClean="0">
                <a:solidFill>
                  <a:srgbClr val="115964"/>
                </a:solidFill>
                <a:effectLst>
                  <a:outerShdw blurRad="38100" dist="38100" dir="2700000" algn="tl">
                    <a:srgbClr val="C0C0C0"/>
                  </a:outerShdw>
                </a:effectLst>
              </a:rPr>
              <a:t>هيئة اعتماد مؤسسات التعليم العالي وضمان جودتها</a:t>
            </a:r>
            <a:endParaRPr lang="en-US" sz="3600" b="1" dirty="0">
              <a:solidFill>
                <a:srgbClr val="115964"/>
              </a:solidFill>
              <a:effectLst>
                <a:outerShdw blurRad="38100" dist="38100" dir="2700000" algn="tl">
                  <a:srgbClr val="C0C0C0"/>
                </a:outerShdw>
              </a:effectLst>
            </a:endParaRPr>
          </a:p>
        </p:txBody>
      </p:sp>
      <p:sp>
        <p:nvSpPr>
          <p:cNvPr id="3" name="Subtitle 2"/>
          <p:cNvSpPr>
            <a:spLocks noGrp="1"/>
          </p:cNvSpPr>
          <p:nvPr>
            <p:ph type="subTitle" idx="1"/>
          </p:nvPr>
        </p:nvSpPr>
        <p:spPr>
          <a:xfrm>
            <a:off x="1415269" y="1840477"/>
            <a:ext cx="9249103" cy="1191972"/>
          </a:xfrm>
        </p:spPr>
        <p:txBody>
          <a:bodyPr>
            <a:noAutofit/>
          </a:bodyPr>
          <a:lstStyle/>
          <a:p>
            <a:pPr rtl="1">
              <a:lnSpc>
                <a:spcPct val="89000"/>
              </a:lnSpc>
              <a:spcBef>
                <a:spcPct val="0"/>
              </a:spcBef>
              <a:defRPr/>
            </a:pPr>
            <a:r>
              <a:rPr lang="ar-JO" sz="2800" b="1" cap="all" dirty="0" smtClean="0">
                <a:solidFill>
                  <a:srgbClr val="115964"/>
                </a:solidFill>
                <a:effectLst>
                  <a:outerShdw blurRad="38100" dist="38100" dir="2700000" algn="tl">
                    <a:srgbClr val="C0C0C0"/>
                  </a:outerShdw>
                </a:effectLst>
                <a:latin typeface="+mj-lt"/>
                <a:ea typeface="+mj-ea"/>
                <a:cs typeface="+mj-cs"/>
              </a:rPr>
              <a:t>أسس </a:t>
            </a:r>
            <a:r>
              <a:rPr lang="ar-JO" sz="2800" b="1" cap="all" dirty="0">
                <a:solidFill>
                  <a:srgbClr val="115964"/>
                </a:solidFill>
                <a:effectLst>
                  <a:outerShdw blurRad="38100" dist="38100" dir="2700000" algn="tl">
                    <a:srgbClr val="C0C0C0"/>
                  </a:outerShdw>
                </a:effectLst>
                <a:latin typeface="+mj-lt"/>
                <a:ea typeface="+mj-ea"/>
                <a:cs typeface="+mj-cs"/>
              </a:rPr>
              <a:t>إدماج التعلم الالكتروني (بشكليه الكامل عن بعد والمدمج) والممارسات الفضلى للجامعات في التعلم الالكتروني.</a:t>
            </a:r>
          </a:p>
        </p:txBody>
      </p:sp>
      <p:sp>
        <p:nvSpPr>
          <p:cNvPr id="9" name="Subtitle 2"/>
          <p:cNvSpPr txBox="1">
            <a:spLocks/>
          </p:cNvSpPr>
          <p:nvPr/>
        </p:nvSpPr>
        <p:spPr>
          <a:xfrm>
            <a:off x="-202608" y="5663727"/>
            <a:ext cx="6831673" cy="593799"/>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rtl="1">
              <a:lnSpc>
                <a:spcPct val="89000"/>
              </a:lnSpc>
              <a:spcBef>
                <a:spcPct val="0"/>
              </a:spcBef>
              <a:defRPr/>
            </a:pPr>
            <a:r>
              <a:rPr lang="ar-JO" sz="3200" b="1" cap="all" dirty="0" smtClean="0">
                <a:solidFill>
                  <a:srgbClr val="115964"/>
                </a:solidFill>
                <a:effectLst>
                  <a:outerShdw blurRad="38100" dist="38100" dir="2700000" algn="tl">
                    <a:srgbClr val="C0C0C0"/>
                  </a:outerShdw>
                </a:effectLst>
                <a:latin typeface="+mj-lt"/>
                <a:ea typeface="+mj-ea"/>
                <a:cs typeface="+mj-cs"/>
              </a:rPr>
              <a:t>الاثنين 2023/7/24</a:t>
            </a:r>
            <a:endParaRPr lang="en-US" sz="3200" b="1" cap="all" dirty="0">
              <a:solidFill>
                <a:srgbClr val="115964"/>
              </a:solidFill>
              <a:effectLst>
                <a:outerShdw blurRad="38100" dist="38100" dir="2700000" algn="tl">
                  <a:srgbClr val="C0C0C0"/>
                </a:outerShdw>
              </a:effectLst>
              <a:latin typeface="+mj-lt"/>
              <a:ea typeface="+mj-ea"/>
              <a:cs typeface="+mj-cs"/>
            </a:endParaRPr>
          </a:p>
        </p:txBody>
      </p:sp>
      <p:sp>
        <p:nvSpPr>
          <p:cNvPr id="5" name="AutoShape 2" descr="مسكوكة معدنية لتخليد ذكرى مئوية الأردن"/>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08238" y="3032449"/>
            <a:ext cx="1739516" cy="2118049"/>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48175" y="3034004"/>
            <a:ext cx="1900094" cy="2244536"/>
          </a:xfrm>
          <a:prstGeom prst="rect">
            <a:avLst/>
          </a:prstGeom>
        </p:spPr>
      </p:pic>
    </p:spTree>
    <p:extLst>
      <p:ext uri="{BB962C8B-B14F-4D97-AF65-F5344CB8AC3E}">
        <p14:creationId xmlns:p14="http://schemas.microsoft.com/office/powerpoint/2010/main" val="16860332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77158" y="861847"/>
            <a:ext cx="10510345" cy="5632311"/>
          </a:xfrm>
          <a:prstGeom prst="rect">
            <a:avLst/>
          </a:prstGeom>
        </p:spPr>
        <p:txBody>
          <a:bodyPr wrap="square">
            <a:spAutoFit/>
          </a:bodyPr>
          <a:lstStyle/>
          <a:p>
            <a:pPr marL="342900" lvl="1" indent="-342900" algn="just" rtl="1">
              <a:lnSpc>
                <a:spcPct val="150000"/>
              </a:lnSpc>
              <a:buSzPct val="200000"/>
              <a:buFont typeface="Arial" panose="020B0604020202020204" pitchFamily="34" charset="0"/>
              <a:buChar char="•"/>
            </a:pPr>
            <a:r>
              <a:rPr lang="ar-SA" sz="3000" b="1" dirty="0">
                <a:latin typeface="Arial" panose="020B0604020202020204" pitchFamily="34" charset="0"/>
                <a:cs typeface="Arial" panose="020B0604020202020204" pitchFamily="34" charset="0"/>
              </a:rPr>
              <a:t>يحرص </a:t>
            </a:r>
            <a:r>
              <a:rPr lang="ar-SA" sz="3000" b="1" dirty="0">
                <a:solidFill>
                  <a:srgbClr val="FF0000"/>
                </a:solidFill>
                <a:latin typeface="Arial" panose="020B0604020202020204" pitchFamily="34" charset="0"/>
                <a:cs typeface="Arial" panose="020B0604020202020204" pitchFamily="34" charset="0"/>
              </a:rPr>
              <a:t>المدرس</a:t>
            </a:r>
            <a:r>
              <a:rPr lang="ar-SA" sz="3000" b="1" dirty="0">
                <a:latin typeface="Arial" panose="020B0604020202020204" pitchFamily="34" charset="0"/>
                <a:cs typeface="Arial" panose="020B0604020202020204" pitchFamily="34" charset="0"/>
              </a:rPr>
              <a:t> على المحافظة على </a:t>
            </a:r>
            <a:r>
              <a:rPr lang="ar-SA" sz="3000" b="1" dirty="0">
                <a:solidFill>
                  <a:srgbClr val="FF0000"/>
                </a:solidFill>
                <a:latin typeface="Arial" panose="020B0604020202020204" pitchFamily="34" charset="0"/>
                <a:cs typeface="Arial" panose="020B0604020202020204" pitchFamily="34" charset="0"/>
              </a:rPr>
              <a:t>الظهور</a:t>
            </a:r>
            <a:r>
              <a:rPr lang="ar-SA" sz="3000" b="1" dirty="0">
                <a:latin typeface="Arial" panose="020B0604020202020204" pitchFamily="34" charset="0"/>
                <a:cs typeface="Arial" panose="020B0604020202020204" pitchFamily="34" charset="0"/>
              </a:rPr>
              <a:t> تماماً في </a:t>
            </a:r>
            <a:r>
              <a:rPr lang="ar-SA" sz="3000" b="1" dirty="0">
                <a:solidFill>
                  <a:srgbClr val="FF0000"/>
                </a:solidFill>
                <a:latin typeface="Arial" panose="020B0604020202020204" pitchFamily="34" charset="0"/>
                <a:cs typeface="Arial" panose="020B0604020202020204" pitchFamily="34" charset="0"/>
              </a:rPr>
              <a:t>اللقاءات المتزامنة </a:t>
            </a:r>
            <a:r>
              <a:rPr lang="ar-SA" sz="3000" b="1" dirty="0">
                <a:latin typeface="Arial" panose="020B0604020202020204" pitchFamily="34" charset="0"/>
                <a:cs typeface="Arial" panose="020B0604020202020204" pitchFamily="34" charset="0"/>
              </a:rPr>
              <a:t>وكأن المحاضرة تعقد في </a:t>
            </a:r>
            <a:r>
              <a:rPr lang="ar-SA" sz="3000" b="1" dirty="0">
                <a:solidFill>
                  <a:srgbClr val="FF0000"/>
                </a:solidFill>
                <a:latin typeface="Arial" panose="020B0604020202020204" pitchFamily="34" charset="0"/>
                <a:cs typeface="Arial" panose="020B0604020202020204" pitchFamily="34" charset="0"/>
              </a:rPr>
              <a:t>الحرم الجامعي</a:t>
            </a:r>
            <a:r>
              <a:rPr lang="ar-SA" sz="3000" b="1" dirty="0">
                <a:latin typeface="Arial" panose="020B0604020202020204" pitchFamily="34" charset="0"/>
                <a:cs typeface="Arial" panose="020B0604020202020204" pitchFamily="34" charset="0"/>
              </a:rPr>
              <a:t>، وان يحرص على </a:t>
            </a:r>
            <a:r>
              <a:rPr lang="ar-SA" sz="3000" b="1" dirty="0">
                <a:solidFill>
                  <a:srgbClr val="FF0000"/>
                </a:solidFill>
                <a:latin typeface="Arial" panose="020B0604020202020204" pitchFamily="34" charset="0"/>
                <a:cs typeface="Arial" panose="020B0604020202020204" pitchFamily="34" charset="0"/>
              </a:rPr>
              <a:t>ان يتعامل الطلبة </a:t>
            </a:r>
            <a:r>
              <a:rPr lang="ar-SA" sz="3000" b="1" dirty="0">
                <a:latin typeface="Arial" panose="020B0604020202020204" pitchFamily="34" charset="0"/>
                <a:cs typeface="Arial" panose="020B0604020202020204" pitchFamily="34" charset="0"/>
              </a:rPr>
              <a:t>مع اللقاءات المتزامنة </a:t>
            </a:r>
            <a:r>
              <a:rPr lang="ar-SA" sz="3000" b="1" dirty="0">
                <a:solidFill>
                  <a:srgbClr val="FF0000"/>
                </a:solidFill>
                <a:latin typeface="Arial" panose="020B0604020202020204" pitchFamily="34" charset="0"/>
                <a:cs typeface="Arial" panose="020B0604020202020204" pitchFamily="34" charset="0"/>
              </a:rPr>
              <a:t>بالطابع الجدي والرسمي </a:t>
            </a:r>
            <a:r>
              <a:rPr lang="ar-SA" sz="3000" b="1" dirty="0">
                <a:latin typeface="Arial" panose="020B0604020202020204" pitchFamily="34" charset="0"/>
                <a:cs typeface="Arial" panose="020B0604020202020204" pitchFamily="34" charset="0"/>
              </a:rPr>
              <a:t>نفسه.</a:t>
            </a:r>
            <a:endParaRPr lang="en-US" sz="3000"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sz="3000" b="1" dirty="0">
                <a:latin typeface="Arial" panose="020B0604020202020204" pitchFamily="34" charset="0"/>
                <a:cs typeface="Arial" panose="020B0604020202020204" pitchFamily="34" charset="0"/>
              </a:rPr>
              <a:t>تلتزم المؤسسات التعليمية بإعطاء الطلبة من </a:t>
            </a:r>
            <a:r>
              <a:rPr lang="ar-SA" sz="3000" b="1" dirty="0">
                <a:solidFill>
                  <a:srgbClr val="FF0000"/>
                </a:solidFill>
                <a:latin typeface="Arial" panose="020B0604020202020204" pitchFamily="34" charset="0"/>
                <a:cs typeface="Arial" panose="020B0604020202020204" pitchFamily="34" charset="0"/>
              </a:rPr>
              <a:t>ذوي الاعاقة </a:t>
            </a:r>
            <a:r>
              <a:rPr lang="ar-SA" sz="3000" b="1" dirty="0">
                <a:latin typeface="Arial" panose="020B0604020202020204" pitchFamily="34" charset="0"/>
                <a:cs typeface="Arial" panose="020B0604020202020204" pitchFamily="34" charset="0"/>
              </a:rPr>
              <a:t>او </a:t>
            </a:r>
            <a:r>
              <a:rPr lang="ar-SA" sz="3000" b="1" dirty="0">
                <a:solidFill>
                  <a:srgbClr val="FF0000"/>
                </a:solidFill>
                <a:latin typeface="Arial" panose="020B0604020202020204" pitchFamily="34" charset="0"/>
                <a:cs typeface="Arial" panose="020B0604020202020204" pitchFamily="34" charset="0"/>
              </a:rPr>
              <a:t>الحاجات الخاصة </a:t>
            </a:r>
            <a:r>
              <a:rPr lang="ar-SA" sz="3000" b="1" dirty="0">
                <a:latin typeface="Arial" panose="020B0604020202020204" pitchFamily="34" charset="0"/>
                <a:cs typeface="Arial" panose="020B0604020202020204" pitchFamily="34" charset="0"/>
              </a:rPr>
              <a:t>او الذين يعانون </a:t>
            </a:r>
            <a:r>
              <a:rPr lang="ar-SA" sz="3000" b="1" dirty="0">
                <a:solidFill>
                  <a:srgbClr val="FF0000"/>
                </a:solidFill>
                <a:latin typeface="Arial" panose="020B0604020202020204" pitchFamily="34" charset="0"/>
                <a:cs typeface="Arial" panose="020B0604020202020204" pitchFamily="34" charset="0"/>
              </a:rPr>
              <a:t>صعوبات في التعلم</a:t>
            </a:r>
            <a:r>
              <a:rPr lang="ar-SA" sz="3000" b="1" dirty="0">
                <a:latin typeface="Arial" panose="020B0604020202020204" pitchFamily="34" charset="0"/>
                <a:cs typeface="Arial" panose="020B0604020202020204" pitchFamily="34" charset="0"/>
              </a:rPr>
              <a:t> الاهتمام الكافي لمساعدتهم في التغلب على </a:t>
            </a:r>
            <a:r>
              <a:rPr lang="ar-SA" sz="3000" b="1" dirty="0">
                <a:solidFill>
                  <a:srgbClr val="FF0000"/>
                </a:solidFill>
                <a:latin typeface="Arial" panose="020B0604020202020204" pitchFamily="34" charset="0"/>
                <a:cs typeface="Arial" panose="020B0604020202020204" pitchFamily="34" charset="0"/>
              </a:rPr>
              <a:t>التحديات والمصاعب </a:t>
            </a:r>
            <a:r>
              <a:rPr lang="ar-SA" sz="3000" b="1" dirty="0">
                <a:latin typeface="Arial" panose="020B0604020202020204" pitchFamily="34" charset="0"/>
                <a:cs typeface="Arial" panose="020B0604020202020204" pitchFamily="34" charset="0"/>
              </a:rPr>
              <a:t>التي يواجهونها اثناء </a:t>
            </a:r>
            <a:r>
              <a:rPr lang="ar-SA" sz="3000" b="1" dirty="0">
                <a:solidFill>
                  <a:srgbClr val="FF0000"/>
                </a:solidFill>
                <a:latin typeface="Arial" panose="020B0604020202020204" pitchFamily="34" charset="0"/>
                <a:cs typeface="Arial" panose="020B0604020202020204" pitchFamily="34" charset="0"/>
              </a:rPr>
              <a:t>التعلم الالكتروني عن بعد</a:t>
            </a:r>
            <a:r>
              <a:rPr lang="ar-SA" sz="3000" b="1" dirty="0">
                <a:latin typeface="Arial" panose="020B0604020202020204" pitchFamily="34" charset="0"/>
                <a:cs typeface="Arial" panose="020B0604020202020204" pitchFamily="34" charset="0"/>
              </a:rPr>
              <a:t>.</a:t>
            </a:r>
            <a:endParaRPr lang="en-US" sz="3000"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sz="3000" b="1" dirty="0">
                <a:latin typeface="Arial" panose="020B0604020202020204" pitchFamily="34" charset="0"/>
                <a:cs typeface="Arial" panose="020B0604020202020204" pitchFamily="34" charset="0"/>
              </a:rPr>
              <a:t>تلتزم المؤسسات التعليمية بتوفير نظام يضمن </a:t>
            </a:r>
            <a:r>
              <a:rPr lang="ar-SA" sz="3000" b="1" dirty="0">
                <a:solidFill>
                  <a:srgbClr val="FF0000"/>
                </a:solidFill>
                <a:latin typeface="Arial" panose="020B0604020202020204" pitchFamily="34" charset="0"/>
                <a:cs typeface="Arial" panose="020B0604020202020204" pitchFamily="34" charset="0"/>
              </a:rPr>
              <a:t>جودة المحاضرات </a:t>
            </a:r>
            <a:r>
              <a:rPr lang="ar-SA" sz="3000" b="1" dirty="0">
                <a:latin typeface="Arial" panose="020B0604020202020204" pitchFamily="34" charset="0"/>
                <a:cs typeface="Arial" panose="020B0604020202020204" pitchFamily="34" charset="0"/>
              </a:rPr>
              <a:t>وكافة </a:t>
            </a:r>
            <a:r>
              <a:rPr lang="ar-SA" sz="3000" b="1" dirty="0">
                <a:solidFill>
                  <a:srgbClr val="FF0000"/>
                </a:solidFill>
                <a:latin typeface="Arial" panose="020B0604020202020204" pitchFamily="34" charset="0"/>
                <a:cs typeface="Arial" panose="020B0604020202020204" pitchFamily="34" charset="0"/>
              </a:rPr>
              <a:t>اللقاءات الالكترونية المتزامنه وغير المتزامنه</a:t>
            </a:r>
            <a:r>
              <a:rPr lang="ar-SA" sz="3000" dirty="0"/>
              <a:t>.</a:t>
            </a:r>
            <a:endParaRPr lang="en-US" sz="3000" dirty="0"/>
          </a:p>
        </p:txBody>
      </p:sp>
      <p:sp>
        <p:nvSpPr>
          <p:cNvPr id="9" name="مستطيل 3"/>
          <p:cNvSpPr/>
          <p:nvPr/>
        </p:nvSpPr>
        <p:spPr>
          <a:xfrm>
            <a:off x="1008993" y="269247"/>
            <a:ext cx="10836166" cy="646331"/>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36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آلية التعلم الالكتروني الكامل عن بعد (يتبع ...)</a:t>
            </a:r>
            <a:endParaRPr lang="ar-EG" sz="36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9149033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71752" y="861847"/>
            <a:ext cx="10226566" cy="5378395"/>
          </a:xfrm>
          <a:prstGeom prst="rect">
            <a:avLst/>
          </a:prstGeom>
        </p:spPr>
        <p:txBody>
          <a:bodyPr wrap="square">
            <a:spAutoFit/>
          </a:bodyPr>
          <a:lstStyle/>
          <a:p>
            <a:pPr marL="0" lvl="1" algn="just" rtl="1">
              <a:lnSpc>
                <a:spcPct val="150000"/>
              </a:lnSpc>
              <a:buSzPct val="250000"/>
            </a:pPr>
            <a:r>
              <a:rPr lang="ar-SA" sz="2500" b="1" dirty="0" smtClean="0">
                <a:latin typeface="Arial" panose="020B0604020202020204" pitchFamily="34" charset="0"/>
                <a:cs typeface="Arial" panose="020B0604020202020204" pitchFamily="34" charset="0"/>
              </a:rPr>
              <a:t>تلتزم </a:t>
            </a:r>
            <a:r>
              <a:rPr lang="ar-SA" sz="2500" b="1" dirty="0">
                <a:latin typeface="Arial" panose="020B0604020202020204" pitchFamily="34" charset="0"/>
                <a:cs typeface="Arial" panose="020B0604020202020204" pitchFamily="34" charset="0"/>
              </a:rPr>
              <a:t>مؤسسات التعليم العالي بإعداد وتنظيم محتويات المساق ضمن فصول وفقًا لمخطط المساق المعتمد، وتجميعها في </a:t>
            </a:r>
            <a:r>
              <a:rPr lang="ar-SA" sz="2500" b="1" dirty="0">
                <a:solidFill>
                  <a:srgbClr val="FF0000"/>
                </a:solidFill>
                <a:latin typeface="Arial" panose="020B0604020202020204" pitchFamily="34" charset="0"/>
                <a:cs typeface="Arial" panose="020B0604020202020204" pitchFamily="34" charset="0"/>
              </a:rPr>
              <a:t>ملف المساق الالكتروني</a:t>
            </a:r>
            <a:r>
              <a:rPr lang="ar-SA" sz="2500" b="1" dirty="0">
                <a:latin typeface="Arial" panose="020B0604020202020204" pitchFamily="34" charset="0"/>
                <a:cs typeface="Arial" panose="020B0604020202020204" pitchFamily="34" charset="0"/>
              </a:rPr>
              <a:t> على </a:t>
            </a:r>
            <a:r>
              <a:rPr lang="ar-SA" sz="2500" b="1" dirty="0">
                <a:solidFill>
                  <a:srgbClr val="FF0000"/>
                </a:solidFill>
                <a:latin typeface="Arial" panose="020B0604020202020204" pitchFamily="34" charset="0"/>
                <a:cs typeface="Arial" panose="020B0604020202020204" pitchFamily="34" charset="0"/>
              </a:rPr>
              <a:t>منصة التعلم عن بعد</a:t>
            </a:r>
            <a:r>
              <a:rPr lang="ar-SA" sz="2500" b="1" dirty="0">
                <a:latin typeface="Arial" panose="020B0604020202020204" pitchFamily="34" charset="0"/>
                <a:cs typeface="Arial" panose="020B0604020202020204" pitchFamily="34" charset="0"/>
              </a:rPr>
              <a:t>، علىى أن يحتوي </a:t>
            </a:r>
            <a:r>
              <a:rPr lang="ar-SA" sz="2500" b="1" dirty="0">
                <a:solidFill>
                  <a:srgbClr val="FF0000"/>
                </a:solidFill>
                <a:latin typeface="Arial" panose="020B0604020202020204" pitchFamily="34" charset="0"/>
                <a:cs typeface="Arial" panose="020B0604020202020204" pitchFamily="34" charset="0"/>
              </a:rPr>
              <a:t>مجلد المساق الالكتروني</a:t>
            </a:r>
            <a:r>
              <a:rPr lang="ar-SA" sz="2500" b="1" dirty="0">
                <a:latin typeface="Arial" panose="020B0604020202020204" pitchFamily="34" charset="0"/>
                <a:cs typeface="Arial" panose="020B0604020202020204" pitchFamily="34" charset="0"/>
              </a:rPr>
              <a:t>، بعد اعتماده من القسم الأكاديمي المعني، على ما يلي</a:t>
            </a:r>
            <a:r>
              <a:rPr lang="ar-SA" sz="2500" b="1" dirty="0" smtClean="0">
                <a:latin typeface="Arial" panose="020B0604020202020204" pitchFamily="34" charset="0"/>
                <a:cs typeface="Arial" panose="020B0604020202020204" pitchFamily="34" charset="0"/>
              </a:rPr>
              <a:t>:</a:t>
            </a:r>
            <a:endParaRPr lang="ar-JO" sz="2500" b="1" dirty="0" smtClean="0">
              <a:latin typeface="Arial" panose="020B0604020202020204" pitchFamily="34" charset="0"/>
              <a:cs typeface="Arial" panose="020B0604020202020204" pitchFamily="34" charset="0"/>
            </a:endParaRPr>
          </a:p>
          <a:p>
            <a:pPr marL="342900" lvl="1" indent="-342900" algn="just" rtl="1">
              <a:lnSpc>
                <a:spcPct val="150000"/>
              </a:lnSpc>
              <a:buSzPct val="100000"/>
              <a:buFont typeface="+mj-lt"/>
              <a:buAutoNum type="arabicPeriod"/>
            </a:pPr>
            <a:r>
              <a:rPr lang="ar-SA" sz="2200" b="1" dirty="0">
                <a:solidFill>
                  <a:srgbClr val="FF0000"/>
                </a:solidFill>
                <a:latin typeface="Arial" panose="020B0604020202020204" pitchFamily="34" charset="0"/>
                <a:cs typeface="Arial" panose="020B0604020202020204" pitchFamily="34" charset="0"/>
              </a:rPr>
              <a:t>خطة المساق </a:t>
            </a:r>
            <a:r>
              <a:rPr lang="ar-SA" sz="2200" b="1" dirty="0">
                <a:latin typeface="Arial" panose="020B0604020202020204" pitchFamily="34" charset="0"/>
                <a:cs typeface="Arial" panose="020B0604020202020204" pitchFamily="34" charset="0"/>
              </a:rPr>
              <a:t>متضمنة وصف المساق والمنصة التعليمية المستخدمة ونتاجات التعلم المتوقعة واساليب التدريس المستخدمة في المساق والمادة التعليمية موزعة بدقة على مستوى كل لقاء تعليمي.</a:t>
            </a:r>
            <a:endParaRPr lang="en-US" sz="2200" b="1" dirty="0">
              <a:latin typeface="Arial" panose="020B0604020202020204" pitchFamily="34" charset="0"/>
              <a:cs typeface="Arial" panose="020B0604020202020204" pitchFamily="34" charset="0"/>
            </a:endParaRPr>
          </a:p>
          <a:p>
            <a:pPr marL="342900" lvl="1" indent="-342900" algn="just" rtl="1">
              <a:lnSpc>
                <a:spcPct val="150000"/>
              </a:lnSpc>
              <a:buSzPct val="100000"/>
              <a:buFont typeface="+mj-lt"/>
              <a:buAutoNum type="arabicPeriod"/>
            </a:pPr>
            <a:r>
              <a:rPr lang="ar-SA" sz="2200" b="1" dirty="0">
                <a:solidFill>
                  <a:srgbClr val="FF0000"/>
                </a:solidFill>
                <a:latin typeface="Arial" panose="020B0604020202020204" pitchFamily="34" charset="0"/>
                <a:cs typeface="Arial" panose="020B0604020202020204" pitchFamily="34" charset="0"/>
              </a:rPr>
              <a:t>عرض تقديمي </a:t>
            </a:r>
            <a:r>
              <a:rPr lang="ar-SA" sz="2200" b="1" dirty="0">
                <a:latin typeface="Arial" panose="020B0604020202020204" pitchFamily="34" charset="0"/>
                <a:cs typeface="Arial" panose="020B0604020202020204" pitchFamily="34" charset="0"/>
              </a:rPr>
              <a:t>لكل </a:t>
            </a:r>
            <a:r>
              <a:rPr lang="ar-JO" sz="2200" b="1" dirty="0" smtClean="0">
                <a:solidFill>
                  <a:srgbClr val="FF0000"/>
                </a:solidFill>
                <a:latin typeface="Arial" panose="020B0604020202020204" pitchFamily="34" charset="0"/>
                <a:cs typeface="Arial" panose="020B0604020202020204" pitchFamily="34" charset="0"/>
              </a:rPr>
              <a:t>درس</a:t>
            </a:r>
            <a:r>
              <a:rPr lang="ar-JO" sz="2200" b="1" dirty="0" smtClean="0">
                <a:latin typeface="Arial" panose="020B0604020202020204" pitchFamily="34" charset="0"/>
                <a:cs typeface="Arial" panose="020B0604020202020204" pitchFamily="34" charset="0"/>
              </a:rPr>
              <a:t> (محاضرة)</a:t>
            </a:r>
            <a:r>
              <a:rPr lang="ar-SA" sz="2200" b="1" dirty="0" smtClean="0">
                <a:latin typeface="Arial" panose="020B0604020202020204" pitchFamily="34" charset="0"/>
                <a:cs typeface="Arial" panose="020B0604020202020204" pitchFamily="34" charset="0"/>
              </a:rPr>
              <a:t>.</a:t>
            </a:r>
            <a:endParaRPr lang="en-US" sz="2200" b="1" dirty="0">
              <a:latin typeface="Arial" panose="020B0604020202020204" pitchFamily="34" charset="0"/>
              <a:cs typeface="Arial" panose="020B0604020202020204" pitchFamily="34" charset="0"/>
            </a:endParaRPr>
          </a:p>
          <a:p>
            <a:pPr marL="342900" lvl="1" indent="-342900" algn="just" rtl="1">
              <a:lnSpc>
                <a:spcPct val="150000"/>
              </a:lnSpc>
              <a:buSzPct val="100000"/>
              <a:buFont typeface="+mj-lt"/>
              <a:buAutoNum type="arabicPeriod"/>
            </a:pPr>
            <a:r>
              <a:rPr lang="ar-SA" sz="2200" b="1" dirty="0">
                <a:solidFill>
                  <a:srgbClr val="FF0000"/>
                </a:solidFill>
                <a:latin typeface="Arial" panose="020B0604020202020204" pitchFamily="34" charset="0"/>
                <a:cs typeface="Arial" panose="020B0604020202020204" pitchFamily="34" charset="0"/>
              </a:rPr>
              <a:t>وظائف</a:t>
            </a:r>
            <a:r>
              <a:rPr lang="ar-SA" sz="2200" b="1" dirty="0">
                <a:latin typeface="Arial" panose="020B0604020202020204" pitchFamily="34" charset="0"/>
                <a:cs typeface="Arial" panose="020B0604020202020204" pitchFamily="34" charset="0"/>
              </a:rPr>
              <a:t> </a:t>
            </a:r>
            <a:r>
              <a:rPr lang="ar-JO" sz="2200" b="1" dirty="0" smtClean="0">
                <a:latin typeface="Arial" panose="020B0604020202020204" pitchFamily="34" charset="0"/>
                <a:cs typeface="Arial" panose="020B0604020202020204" pitchFamily="34" charset="0"/>
              </a:rPr>
              <a:t>و</a:t>
            </a:r>
            <a:r>
              <a:rPr lang="ar-SA" sz="2200" b="1" dirty="0" smtClean="0">
                <a:latin typeface="Arial" panose="020B0604020202020204" pitchFamily="34" charset="0"/>
                <a:cs typeface="Arial" panose="020B0604020202020204" pitchFamily="34" charset="0"/>
              </a:rPr>
              <a:t> </a:t>
            </a:r>
            <a:r>
              <a:rPr lang="ar-SA" sz="2200" b="1" dirty="0">
                <a:solidFill>
                  <a:srgbClr val="FF0000"/>
                </a:solidFill>
                <a:latin typeface="Arial" panose="020B0604020202020204" pitchFamily="34" charset="0"/>
                <a:cs typeface="Arial" panose="020B0604020202020204" pitchFamily="34" charset="0"/>
              </a:rPr>
              <a:t>امتحانات </a:t>
            </a:r>
            <a:r>
              <a:rPr lang="ar-SA" sz="2200" b="1" dirty="0" smtClean="0">
                <a:solidFill>
                  <a:srgbClr val="FF0000"/>
                </a:solidFill>
                <a:latin typeface="Arial" panose="020B0604020202020204" pitchFamily="34" charset="0"/>
                <a:cs typeface="Arial" panose="020B0604020202020204" pitchFamily="34" charset="0"/>
              </a:rPr>
              <a:t>قصيرة</a:t>
            </a:r>
            <a:r>
              <a:rPr lang="ar-JO" sz="2200" b="1" dirty="0" smtClean="0">
                <a:solidFill>
                  <a:srgbClr val="FF0000"/>
                </a:solidFill>
                <a:latin typeface="Arial" panose="020B0604020202020204" pitchFamily="34" charset="0"/>
                <a:cs typeface="Arial" panose="020B0604020202020204" pitchFamily="34" charset="0"/>
              </a:rPr>
              <a:t> </a:t>
            </a:r>
            <a:r>
              <a:rPr lang="ar-JO" sz="2200" b="1" dirty="0" smtClean="0">
                <a:latin typeface="Arial" panose="020B0604020202020204" pitchFamily="34" charset="0"/>
                <a:cs typeface="Arial" panose="020B0604020202020204" pitchFamily="34" charset="0"/>
              </a:rPr>
              <a:t>و</a:t>
            </a:r>
            <a:r>
              <a:rPr lang="ar-JO" sz="2200" b="1" dirty="0" smtClean="0">
                <a:solidFill>
                  <a:srgbClr val="FF0000"/>
                </a:solidFill>
                <a:latin typeface="Arial" panose="020B0604020202020204" pitchFamily="34" charset="0"/>
                <a:cs typeface="Arial" panose="020B0604020202020204" pitchFamily="34" charset="0"/>
              </a:rPr>
              <a:t>أنشطة تفاعلية </a:t>
            </a:r>
            <a:r>
              <a:rPr lang="ar-JO" sz="2200" b="1" dirty="0" smtClean="0">
                <a:latin typeface="Arial" panose="020B0604020202020204" pitchFamily="34" charset="0"/>
                <a:cs typeface="Arial" panose="020B0604020202020204" pitchFamily="34" charset="0"/>
              </a:rPr>
              <a:t>و</a:t>
            </a:r>
            <a:r>
              <a:rPr lang="ar-JO" sz="2200" b="1" dirty="0" smtClean="0">
                <a:solidFill>
                  <a:srgbClr val="FF0000"/>
                </a:solidFill>
                <a:latin typeface="Arial" panose="020B0604020202020204" pitchFamily="34" charset="0"/>
                <a:cs typeface="Arial" panose="020B0604020202020204" pitchFamily="34" charset="0"/>
              </a:rPr>
              <a:t>أسئلة قبلية وبعدية لكل درس </a:t>
            </a:r>
            <a:r>
              <a:rPr lang="ar-JO" sz="2200" b="1" dirty="0" smtClean="0">
                <a:latin typeface="Arial" panose="020B0604020202020204" pitchFamily="34" charset="0"/>
                <a:cs typeface="Arial" panose="020B0604020202020204" pitchFamily="34" charset="0"/>
              </a:rPr>
              <a:t>(محاضرة)</a:t>
            </a:r>
            <a:r>
              <a:rPr lang="ar-SA" sz="2200" b="1" dirty="0" smtClean="0">
                <a:latin typeface="Arial" panose="020B0604020202020204" pitchFamily="34" charset="0"/>
                <a:cs typeface="Arial" panose="020B0604020202020204" pitchFamily="34" charset="0"/>
              </a:rPr>
              <a:t>.</a:t>
            </a:r>
            <a:endParaRPr lang="en-US" sz="2200" b="1" dirty="0">
              <a:latin typeface="Arial" panose="020B0604020202020204" pitchFamily="34" charset="0"/>
              <a:cs typeface="Arial" panose="020B0604020202020204" pitchFamily="34" charset="0"/>
            </a:endParaRPr>
          </a:p>
          <a:p>
            <a:pPr marL="342900" lvl="1" indent="-342900" algn="just" rtl="1">
              <a:lnSpc>
                <a:spcPct val="150000"/>
              </a:lnSpc>
              <a:buSzPct val="100000"/>
              <a:buFont typeface="+mj-lt"/>
              <a:buAutoNum type="arabicPeriod"/>
            </a:pPr>
            <a:r>
              <a:rPr lang="ar-SA" sz="2200" b="1" dirty="0">
                <a:solidFill>
                  <a:srgbClr val="FF0000"/>
                </a:solidFill>
                <a:latin typeface="Arial" panose="020B0604020202020204" pitchFamily="34" charset="0"/>
                <a:cs typeface="Arial" panose="020B0604020202020204" pitchFamily="34" charset="0"/>
              </a:rPr>
              <a:t>فيديوهات مسجلة للمحاضرات</a:t>
            </a:r>
            <a:r>
              <a:rPr lang="ar-SA" sz="2200" b="1" dirty="0">
                <a:latin typeface="Arial" panose="020B0604020202020204" pitchFamily="34" charset="0"/>
                <a:cs typeface="Arial" panose="020B0604020202020204" pitchFamily="34" charset="0"/>
              </a:rPr>
              <a:t>.</a:t>
            </a:r>
            <a:endParaRPr lang="en-US" sz="2200" b="1" dirty="0">
              <a:latin typeface="Arial" panose="020B0604020202020204" pitchFamily="34" charset="0"/>
              <a:cs typeface="Arial" panose="020B0604020202020204" pitchFamily="34" charset="0"/>
            </a:endParaRPr>
          </a:p>
          <a:p>
            <a:pPr marL="342900" lvl="1" indent="-342900" algn="just" rtl="1">
              <a:lnSpc>
                <a:spcPct val="150000"/>
              </a:lnSpc>
              <a:buSzPct val="100000"/>
              <a:buFont typeface="+mj-lt"/>
              <a:buAutoNum type="arabicPeriod"/>
            </a:pPr>
            <a:r>
              <a:rPr lang="ar-SA" sz="2200" b="1" dirty="0">
                <a:solidFill>
                  <a:srgbClr val="FF0000"/>
                </a:solidFill>
                <a:latin typeface="Arial" panose="020B0604020202020204" pitchFamily="34" charset="0"/>
                <a:cs typeface="Arial" panose="020B0604020202020204" pitchFamily="34" charset="0"/>
              </a:rPr>
              <a:t>تقارير دورية </a:t>
            </a:r>
            <a:r>
              <a:rPr lang="ar-SA" sz="2200" b="1" dirty="0">
                <a:latin typeface="Arial" panose="020B0604020202020204" pitchFamily="34" charset="0"/>
                <a:cs typeface="Arial" panose="020B0604020202020204" pitchFamily="34" charset="0"/>
              </a:rPr>
              <a:t>من منصة التعلم عن بعد عن تقدّم كل طالب في العملية التعليمية توضح التواصل بين المدرس والطلبة</a:t>
            </a:r>
            <a:r>
              <a:rPr lang="ar-SA" sz="2200" b="1" dirty="0" smtClean="0">
                <a:latin typeface="Arial" panose="020B0604020202020204" pitchFamily="34" charset="0"/>
                <a:cs typeface="Arial" panose="020B0604020202020204" pitchFamily="34" charset="0"/>
              </a:rPr>
              <a:t>.</a:t>
            </a:r>
            <a:endParaRPr lang="en-US" sz="2200" b="1" dirty="0">
              <a:latin typeface="Arial" panose="020B0604020202020204" pitchFamily="34" charset="0"/>
              <a:cs typeface="Arial" panose="020B0604020202020204" pitchFamily="34" charset="0"/>
            </a:endParaRPr>
          </a:p>
        </p:txBody>
      </p:sp>
      <p:sp>
        <p:nvSpPr>
          <p:cNvPr id="9" name="مستطيل 3"/>
          <p:cNvSpPr/>
          <p:nvPr/>
        </p:nvSpPr>
        <p:spPr>
          <a:xfrm>
            <a:off x="1008993" y="395370"/>
            <a:ext cx="10836166" cy="584775"/>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32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آلية التعلم الالكتروني الكامل </a:t>
            </a:r>
            <a:r>
              <a:rPr lang="ar-JO" sz="32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عن </a:t>
            </a:r>
            <a:r>
              <a:rPr lang="ar-JO" sz="32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بعد/ملف </a:t>
            </a:r>
            <a:r>
              <a:rPr lang="ar-JO" sz="32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المساق </a:t>
            </a:r>
            <a:r>
              <a:rPr lang="ar-JO" sz="32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الالكتروني</a:t>
            </a:r>
            <a:endParaRPr lang="ar-EG" sz="32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3456575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77158" y="861847"/>
            <a:ext cx="10510345" cy="5632311"/>
          </a:xfrm>
          <a:prstGeom prst="rect">
            <a:avLst/>
          </a:prstGeom>
        </p:spPr>
        <p:txBody>
          <a:bodyPr wrap="square">
            <a:spAutoFit/>
          </a:bodyPr>
          <a:lstStyle/>
          <a:p>
            <a:pPr marL="342900" lvl="1" indent="-342900" algn="just" rtl="1">
              <a:lnSpc>
                <a:spcPct val="150000"/>
              </a:lnSpc>
              <a:buSzPct val="100000"/>
              <a:buFont typeface="+mj-lt"/>
              <a:buAutoNum type="arabicPeriod" startAt="6"/>
            </a:pPr>
            <a:r>
              <a:rPr lang="ar-SA" sz="2400" b="1" dirty="0" smtClean="0">
                <a:solidFill>
                  <a:srgbClr val="FF0000"/>
                </a:solidFill>
                <a:latin typeface="Arial" panose="020B0604020202020204" pitchFamily="34" charset="0"/>
                <a:cs typeface="Arial" panose="020B0604020202020204" pitchFamily="34" charset="0"/>
              </a:rPr>
              <a:t>اسماء </a:t>
            </a:r>
            <a:r>
              <a:rPr lang="ar-SA" sz="2400" b="1" dirty="0">
                <a:solidFill>
                  <a:srgbClr val="FF0000"/>
                </a:solidFill>
                <a:latin typeface="Arial" panose="020B0604020202020204" pitchFamily="34" charset="0"/>
                <a:cs typeface="Arial" panose="020B0604020202020204" pitchFamily="34" charset="0"/>
              </a:rPr>
              <a:t>الطلبة </a:t>
            </a:r>
            <a:r>
              <a:rPr lang="ar-SA" sz="2400" b="1" dirty="0">
                <a:latin typeface="Arial" panose="020B0604020202020204" pitchFamily="34" charset="0"/>
                <a:cs typeface="Arial" panose="020B0604020202020204" pitchFamily="34" charset="0"/>
              </a:rPr>
              <a:t>المسجلين في المساق على منصة التعلم عن بعد قبل بداية التدريس.</a:t>
            </a:r>
            <a:endParaRPr lang="en-US" sz="2400" b="1" dirty="0">
              <a:latin typeface="Arial" panose="020B0604020202020204" pitchFamily="34" charset="0"/>
              <a:cs typeface="Arial" panose="020B0604020202020204" pitchFamily="34" charset="0"/>
            </a:endParaRPr>
          </a:p>
          <a:p>
            <a:pPr marL="342900" lvl="1" indent="-342900" algn="just" rtl="1">
              <a:lnSpc>
                <a:spcPct val="150000"/>
              </a:lnSpc>
              <a:buSzPct val="100000"/>
              <a:buFont typeface="+mj-lt"/>
              <a:buAutoNum type="arabicPeriod" startAt="6"/>
            </a:pPr>
            <a:r>
              <a:rPr lang="ar-SA" sz="2400" b="1" dirty="0">
                <a:solidFill>
                  <a:srgbClr val="FF0000"/>
                </a:solidFill>
                <a:latin typeface="Arial" panose="020B0604020202020204" pitchFamily="34" charset="0"/>
                <a:cs typeface="Arial" panose="020B0604020202020204" pitchFamily="34" charset="0"/>
              </a:rPr>
              <a:t>نماذج الاختبارات القصيرة </a:t>
            </a:r>
            <a:r>
              <a:rPr lang="ar-SA" sz="2400" b="1" dirty="0">
                <a:latin typeface="Arial" panose="020B0604020202020204" pitchFamily="34" charset="0"/>
                <a:cs typeface="Arial" panose="020B0604020202020204" pitchFamily="34" charset="0"/>
              </a:rPr>
              <a:t>وكافة </a:t>
            </a:r>
            <a:r>
              <a:rPr lang="ar-SA" sz="2400" b="1" dirty="0">
                <a:solidFill>
                  <a:srgbClr val="FF0000"/>
                </a:solidFill>
                <a:latin typeface="Arial" panose="020B0604020202020204" pitchFamily="34" charset="0"/>
                <a:cs typeface="Arial" panose="020B0604020202020204" pitchFamily="34" charset="0"/>
              </a:rPr>
              <a:t>الواجبات والنشاطات الالكترونية</a:t>
            </a:r>
            <a:r>
              <a:rPr lang="ar-SA" sz="2400" b="1" dirty="0">
                <a:latin typeface="Arial" panose="020B0604020202020204" pitchFamily="34" charset="0"/>
                <a:cs typeface="Arial" panose="020B0604020202020204" pitchFamily="34" charset="0"/>
              </a:rPr>
              <a:t>، على ان يتناسب عدد الواجبات والنشاطات الالكترونية والجهد المتوقع تكريسه لها من قبل الطلبة مع الساعات المعتمدة للمساق ومتوسط عدد المساقات الاخرى التي يدرسها الطالب.</a:t>
            </a:r>
            <a:endParaRPr lang="en-US" sz="2400" b="1" dirty="0">
              <a:latin typeface="Arial" panose="020B0604020202020204" pitchFamily="34" charset="0"/>
              <a:cs typeface="Arial" panose="020B0604020202020204" pitchFamily="34" charset="0"/>
            </a:endParaRPr>
          </a:p>
          <a:p>
            <a:pPr marL="342900" lvl="1" indent="-342900" algn="just" rtl="1">
              <a:lnSpc>
                <a:spcPct val="150000"/>
              </a:lnSpc>
              <a:buSzPct val="100000"/>
              <a:buFont typeface="+mj-lt"/>
              <a:buAutoNum type="arabicPeriod" startAt="6"/>
            </a:pPr>
            <a:r>
              <a:rPr lang="ar-SA" sz="2400" b="1" dirty="0">
                <a:solidFill>
                  <a:srgbClr val="FF0000"/>
                </a:solidFill>
                <a:latin typeface="Arial" panose="020B0604020202020204" pitchFamily="34" charset="0"/>
                <a:cs typeface="Arial" panose="020B0604020202020204" pitchFamily="34" charset="0"/>
              </a:rPr>
              <a:t>موضوعات المادة التعليمية</a:t>
            </a:r>
            <a:r>
              <a:rPr lang="ar-SA" sz="2400" b="1" dirty="0">
                <a:latin typeface="Arial" panose="020B0604020202020204" pitchFamily="34" charset="0"/>
                <a:cs typeface="Arial" panose="020B0604020202020204" pitchFamily="34" charset="0"/>
              </a:rPr>
              <a:t> مقسمة تقسيما منطقيا بشكل يسهل التعلم الفردي، بحيث يركز على تنمية مهارات التعلم والحوار والنقاش والتحليل وحل المشكلات وغيرها من اساليب ادارة التعلم الحديثة.</a:t>
            </a:r>
            <a:endParaRPr lang="en-US" sz="2400" b="1" dirty="0">
              <a:latin typeface="Arial" panose="020B0604020202020204" pitchFamily="34" charset="0"/>
              <a:cs typeface="Arial" panose="020B0604020202020204" pitchFamily="34" charset="0"/>
            </a:endParaRPr>
          </a:p>
          <a:p>
            <a:pPr marL="342900" lvl="1" indent="-342900" algn="just" rtl="1">
              <a:lnSpc>
                <a:spcPct val="150000"/>
              </a:lnSpc>
              <a:buSzPct val="100000"/>
              <a:buFont typeface="+mj-lt"/>
              <a:buAutoNum type="arabicPeriod" startAt="6"/>
            </a:pPr>
            <a:r>
              <a:rPr lang="ar-SA" sz="2400" b="1" dirty="0">
                <a:solidFill>
                  <a:srgbClr val="FF0000"/>
                </a:solidFill>
                <a:latin typeface="Arial" panose="020B0604020202020204" pitchFamily="34" charset="0"/>
                <a:cs typeface="Arial" panose="020B0604020202020204" pitchFamily="34" charset="0"/>
              </a:rPr>
              <a:t>تاريخ ووقت المحاضرة الالكترونية </a:t>
            </a:r>
            <a:r>
              <a:rPr lang="ar-SA" sz="2400" b="1" dirty="0">
                <a:latin typeface="Arial" panose="020B0604020202020204" pitchFamily="34" charset="0"/>
                <a:cs typeface="Arial" panose="020B0604020202020204" pitchFamily="34" charset="0"/>
              </a:rPr>
              <a:t>التي تم تحمليها مسبقاً على منصة التعلم عن بعد.</a:t>
            </a:r>
            <a:endParaRPr lang="en-US" sz="2400" b="1" dirty="0">
              <a:latin typeface="Arial" panose="020B0604020202020204" pitchFamily="34" charset="0"/>
              <a:cs typeface="Arial" panose="020B0604020202020204" pitchFamily="34" charset="0"/>
            </a:endParaRPr>
          </a:p>
          <a:p>
            <a:pPr marL="342900" lvl="1" indent="-342900" algn="just" rtl="1">
              <a:lnSpc>
                <a:spcPct val="150000"/>
              </a:lnSpc>
              <a:buSzPct val="100000"/>
              <a:buFont typeface="+mj-lt"/>
              <a:buAutoNum type="arabicPeriod" startAt="6"/>
            </a:pPr>
            <a:r>
              <a:rPr lang="ar-SA" sz="2400" b="1" dirty="0">
                <a:solidFill>
                  <a:srgbClr val="FF0000"/>
                </a:solidFill>
                <a:latin typeface="Arial" panose="020B0604020202020204" pitchFamily="34" charset="0"/>
                <a:cs typeface="Arial" panose="020B0604020202020204" pitchFamily="34" charset="0"/>
              </a:rPr>
              <a:t>الاستبيان الالكتروني للمساق </a:t>
            </a:r>
            <a:r>
              <a:rPr lang="ar-SA" sz="2400" b="1" dirty="0">
                <a:latin typeface="Arial" panose="020B0604020202020204" pitchFamily="34" charset="0"/>
                <a:cs typeface="Arial" panose="020B0604020202020204" pitchFamily="34" charset="0"/>
              </a:rPr>
              <a:t>والمصمم للحصول على التغذية الراجعه من الطلبة لغايات التحسين والتطوير. </a:t>
            </a:r>
            <a:endParaRPr lang="en-US" sz="2400" b="1" dirty="0">
              <a:latin typeface="Arial" panose="020B0604020202020204" pitchFamily="34" charset="0"/>
              <a:cs typeface="Arial" panose="020B0604020202020204" pitchFamily="34" charset="0"/>
            </a:endParaRPr>
          </a:p>
          <a:p>
            <a:pPr marL="342900" lvl="1" indent="-342900" algn="just" rtl="1">
              <a:lnSpc>
                <a:spcPct val="150000"/>
              </a:lnSpc>
              <a:buSzPct val="100000"/>
              <a:buFont typeface="+mj-lt"/>
              <a:buAutoNum type="arabicPeriod" startAt="6"/>
            </a:pPr>
            <a:r>
              <a:rPr lang="ar-SA" sz="2400" b="1" dirty="0">
                <a:latin typeface="Arial" panose="020B0604020202020204" pitchFamily="34" charset="0"/>
                <a:cs typeface="Arial" panose="020B0604020202020204" pitchFamily="34" charset="0"/>
              </a:rPr>
              <a:t>سجلات</a:t>
            </a:r>
            <a:r>
              <a:rPr lang="ar-SA" sz="2400" b="1" dirty="0">
                <a:solidFill>
                  <a:srgbClr val="FF0000"/>
                </a:solidFill>
                <a:latin typeface="Arial" panose="020B0604020202020204" pitchFamily="34" charset="0"/>
                <a:cs typeface="Arial" panose="020B0604020202020204" pitchFamily="34" charset="0"/>
              </a:rPr>
              <a:t> الحضور والغياب ومشاركة الطلبة </a:t>
            </a:r>
            <a:r>
              <a:rPr lang="ar-SA" sz="2400" b="1" dirty="0">
                <a:latin typeface="Arial" panose="020B0604020202020204" pitchFamily="34" charset="0"/>
                <a:cs typeface="Arial" panose="020B0604020202020204" pitchFamily="34" charset="0"/>
              </a:rPr>
              <a:t>في المحاضرات</a:t>
            </a:r>
            <a:r>
              <a:rPr lang="ar-SA" sz="2400" b="1" dirty="0" smtClean="0">
                <a:latin typeface="Arial" panose="020B0604020202020204" pitchFamily="34" charset="0"/>
                <a:cs typeface="Arial" panose="020B0604020202020204" pitchFamily="34" charset="0"/>
              </a:rPr>
              <a:t>.</a:t>
            </a:r>
            <a:endParaRPr lang="en-US" sz="2400" b="1" dirty="0"/>
          </a:p>
        </p:txBody>
      </p:sp>
      <p:sp>
        <p:nvSpPr>
          <p:cNvPr id="9" name="مستطيل 3"/>
          <p:cNvSpPr/>
          <p:nvPr/>
        </p:nvSpPr>
        <p:spPr>
          <a:xfrm>
            <a:off x="1008993" y="332308"/>
            <a:ext cx="10836166" cy="584775"/>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32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آلية التعلم الالكتروني الكامل عن بعد/ملف المساق الالكتروني (يتبع </a:t>
            </a:r>
            <a:r>
              <a:rPr lang="ar-JO" sz="32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a:t>
            </a:r>
            <a:endParaRPr lang="ar-EG" sz="36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347975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379" y="1061544"/>
            <a:ext cx="11035861" cy="6555641"/>
          </a:xfrm>
          <a:prstGeom prst="rect">
            <a:avLst/>
          </a:prstGeom>
        </p:spPr>
        <p:txBody>
          <a:bodyPr wrap="square">
            <a:spAutoFit/>
          </a:bodyPr>
          <a:lstStyle/>
          <a:p>
            <a:pPr lvl="0" algn="just" rtl="1">
              <a:lnSpc>
                <a:spcPct val="150000"/>
              </a:lnSpc>
              <a:buSzPct val="250000"/>
            </a:pPr>
            <a:r>
              <a:rPr lang="ar-SA" sz="2800" b="1" dirty="0">
                <a:latin typeface="Arial" panose="020B0604020202020204" pitchFamily="34" charset="0"/>
                <a:cs typeface="Arial" panose="020B0604020202020204" pitchFamily="34" charset="0"/>
              </a:rPr>
              <a:t>ينفذ </a:t>
            </a:r>
            <a:r>
              <a:rPr lang="ar-SA" sz="2800" b="1" dirty="0">
                <a:solidFill>
                  <a:srgbClr val="FF0000"/>
                </a:solidFill>
                <a:latin typeface="Arial" panose="020B0604020202020204" pitchFamily="34" charset="0"/>
                <a:cs typeface="Arial" panose="020B0604020202020204" pitchFamily="34" charset="0"/>
              </a:rPr>
              <a:t>التعلم </a:t>
            </a:r>
            <a:r>
              <a:rPr lang="ar-JO" sz="2800" b="1" dirty="0" smtClean="0">
                <a:solidFill>
                  <a:srgbClr val="FF0000"/>
                </a:solidFill>
                <a:latin typeface="Arial" panose="020B0604020202020204" pitchFamily="34" charset="0"/>
                <a:cs typeface="Arial" panose="020B0604020202020204" pitchFamily="34" charset="0"/>
              </a:rPr>
              <a:t>المدمج </a:t>
            </a:r>
            <a:r>
              <a:rPr lang="ar-SA" sz="2800" b="1" dirty="0" smtClean="0">
                <a:latin typeface="Arial" panose="020B0604020202020204" pitchFamily="34" charset="0"/>
                <a:cs typeface="Arial" panose="020B0604020202020204" pitchFamily="34" charset="0"/>
              </a:rPr>
              <a:t>على </a:t>
            </a:r>
            <a:r>
              <a:rPr lang="ar-SA" sz="2800" b="1" dirty="0">
                <a:latin typeface="Arial" panose="020B0604020202020204" pitchFamily="34" charset="0"/>
                <a:cs typeface="Arial" panose="020B0604020202020204" pitchFamily="34" charset="0"/>
              </a:rPr>
              <a:t>شكلين يتم استخدامهما معاً في المساق الواحد، وكما يلي:</a:t>
            </a:r>
            <a:endParaRPr lang="en-US" sz="2800" b="1" dirty="0">
              <a:latin typeface="Arial" panose="020B0604020202020204" pitchFamily="34" charset="0"/>
              <a:cs typeface="Arial" panose="020B0604020202020204" pitchFamily="34" charset="0"/>
            </a:endParaRPr>
          </a:p>
          <a:p>
            <a:pPr marL="342900" lvl="1" indent="-342900" algn="just" rtl="1">
              <a:lnSpc>
                <a:spcPct val="150000"/>
              </a:lnSpc>
              <a:buSzPct val="250000"/>
              <a:buFont typeface="Arial" panose="020B0604020202020204" pitchFamily="34" charset="0"/>
              <a:buChar char="•"/>
            </a:pPr>
            <a:r>
              <a:rPr lang="ar-SA" sz="2400" b="1" dirty="0" smtClean="0">
                <a:latin typeface="Arial" panose="020B0604020202020204" pitchFamily="34" charset="0"/>
                <a:cs typeface="Arial" panose="020B0604020202020204" pitchFamily="34" charset="0"/>
              </a:rPr>
              <a:t>الشكل الاول وهو </a:t>
            </a:r>
            <a:r>
              <a:rPr lang="ar-SA" sz="2400" b="1" dirty="0" smtClean="0">
                <a:solidFill>
                  <a:srgbClr val="FF0000"/>
                </a:solidFill>
                <a:latin typeface="Arial" panose="020B0604020202020204" pitchFamily="34" charset="0"/>
                <a:cs typeface="Arial" panose="020B0604020202020204" pitchFamily="34" charset="0"/>
              </a:rPr>
              <a:t>التعلم </a:t>
            </a:r>
            <a:r>
              <a:rPr lang="ar-JO" sz="2400" b="1" dirty="0" smtClean="0">
                <a:solidFill>
                  <a:srgbClr val="FF0000"/>
                </a:solidFill>
                <a:latin typeface="Arial" panose="020B0604020202020204" pitchFamily="34" charset="0"/>
                <a:cs typeface="Arial" panose="020B0604020202020204" pitchFamily="34" charset="0"/>
              </a:rPr>
              <a:t>الوجاهي.</a:t>
            </a:r>
            <a:endParaRPr lang="en-US" sz="2400" b="1" dirty="0" smtClean="0">
              <a:latin typeface="Arial" panose="020B0604020202020204" pitchFamily="34" charset="0"/>
              <a:cs typeface="Arial" panose="020B0604020202020204" pitchFamily="34" charset="0"/>
            </a:endParaRPr>
          </a:p>
          <a:p>
            <a:pPr marL="342900" lvl="1" indent="-342900" algn="just" rtl="1">
              <a:lnSpc>
                <a:spcPct val="150000"/>
              </a:lnSpc>
              <a:buSzPct val="250000"/>
              <a:buFont typeface="Arial" panose="020B0604020202020204" pitchFamily="34" charset="0"/>
              <a:buChar char="•"/>
            </a:pPr>
            <a:r>
              <a:rPr lang="ar-SA" sz="2400" b="1" dirty="0" smtClean="0">
                <a:latin typeface="Arial" panose="020B0604020202020204" pitchFamily="34" charset="0"/>
                <a:cs typeface="Arial" panose="020B0604020202020204" pitchFamily="34" charset="0"/>
              </a:rPr>
              <a:t>الشكل الثاني وهو </a:t>
            </a:r>
            <a:r>
              <a:rPr lang="ar-SA" sz="2400" b="1" dirty="0" smtClean="0">
                <a:solidFill>
                  <a:srgbClr val="FF0000"/>
                </a:solidFill>
                <a:latin typeface="Arial" panose="020B0604020202020204" pitchFamily="34" charset="0"/>
                <a:cs typeface="Arial" panose="020B0604020202020204" pitchFamily="34" charset="0"/>
              </a:rPr>
              <a:t>التعلم الالكتروني غير المتزامن </a:t>
            </a:r>
            <a:r>
              <a:rPr lang="ar-SA" sz="2400" b="1" dirty="0" smtClean="0">
                <a:latin typeface="Arial" panose="020B0604020202020204" pitchFamily="34" charset="0"/>
                <a:cs typeface="Arial" panose="020B0604020202020204" pitchFamily="34" charset="0"/>
              </a:rPr>
              <a:t>والذي يكون على شكل انشطة ومهام كمشاهدة الفيديوهات التعلمية او اداء الواجبات وغيرها يقوم بها الطالب بنفسه دون تواصل مباشر مع المدرس، و</a:t>
            </a:r>
            <a:r>
              <a:rPr lang="ar-JO" sz="2400" b="1" dirty="0" smtClean="0">
                <a:latin typeface="Arial" panose="020B0604020202020204" pitchFamily="34" charset="0"/>
                <a:cs typeface="Arial" panose="020B0604020202020204" pitchFamily="34" charset="0"/>
              </a:rPr>
              <a:t>ي</a:t>
            </a:r>
            <a:r>
              <a:rPr lang="ar-SA" sz="2400" b="1" dirty="0" smtClean="0">
                <a:latin typeface="Arial" panose="020B0604020202020204" pitchFamily="34" charset="0"/>
                <a:cs typeface="Arial" panose="020B0604020202020204" pitchFamily="34" charset="0"/>
              </a:rPr>
              <a:t>نفذ من خلال منصة التعلم عن بعد.</a:t>
            </a:r>
            <a:endParaRPr lang="ar-JO" sz="2400" b="1" dirty="0" smtClean="0">
              <a:latin typeface="Arial" panose="020B0604020202020204" pitchFamily="34" charset="0"/>
              <a:cs typeface="Arial" panose="020B0604020202020204" pitchFamily="34" charset="0"/>
            </a:endParaRPr>
          </a:p>
          <a:p>
            <a:pPr marL="342900" lvl="1" indent="-342900" algn="just" rtl="1">
              <a:lnSpc>
                <a:spcPct val="150000"/>
              </a:lnSpc>
              <a:buSzPct val="250000"/>
              <a:buFont typeface="Arial" panose="020B0604020202020204" pitchFamily="34" charset="0"/>
              <a:buChar char="•"/>
            </a:pPr>
            <a:endParaRPr lang="ar-JO" sz="2000" b="1" dirty="0">
              <a:latin typeface="Arial" panose="020B0604020202020204" pitchFamily="34" charset="0"/>
              <a:cs typeface="Arial" panose="020B0604020202020204" pitchFamily="34" charset="0"/>
            </a:endParaRPr>
          </a:p>
          <a:p>
            <a:pPr marL="342900" lvl="1" indent="-342900" algn="just" rtl="1">
              <a:lnSpc>
                <a:spcPct val="150000"/>
              </a:lnSpc>
              <a:buSzPct val="250000"/>
              <a:buFont typeface="Arial" panose="020B0604020202020204" pitchFamily="34" charset="0"/>
              <a:buChar char="•"/>
            </a:pPr>
            <a:endParaRPr lang="ar-JO" sz="2000" b="1" dirty="0" smtClean="0">
              <a:latin typeface="Arial" panose="020B0604020202020204" pitchFamily="34" charset="0"/>
              <a:cs typeface="Arial" panose="020B0604020202020204" pitchFamily="34" charset="0"/>
            </a:endParaRPr>
          </a:p>
          <a:p>
            <a:pPr marL="0" lvl="1" algn="just" rtl="1">
              <a:lnSpc>
                <a:spcPct val="150000"/>
              </a:lnSpc>
              <a:buSzPct val="250000"/>
            </a:pPr>
            <a:endParaRPr lang="en-US" sz="2000" b="1" dirty="0" smtClean="0">
              <a:latin typeface="Arial" panose="020B0604020202020204" pitchFamily="34" charset="0"/>
              <a:cs typeface="Arial" panose="020B0604020202020204" pitchFamily="34" charset="0"/>
            </a:endParaRPr>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en-US" sz="1600" b="1" dirty="0"/>
          </a:p>
        </p:txBody>
      </p:sp>
      <p:sp>
        <p:nvSpPr>
          <p:cNvPr id="9" name="مستطيل 3"/>
          <p:cNvSpPr/>
          <p:nvPr/>
        </p:nvSpPr>
        <p:spPr>
          <a:xfrm>
            <a:off x="2385848" y="290268"/>
            <a:ext cx="8408276" cy="769441"/>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4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آلية التعلم المدمج</a:t>
            </a:r>
            <a:endParaRPr lang="ar-EG" sz="44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grpSp>
        <p:nvGrpSpPr>
          <p:cNvPr id="14" name="Group 13"/>
          <p:cNvGrpSpPr/>
          <p:nvPr/>
        </p:nvGrpSpPr>
        <p:grpSpPr>
          <a:xfrm>
            <a:off x="1266495" y="3593304"/>
            <a:ext cx="8229600" cy="2743200"/>
            <a:chOff x="1375349" y="1052836"/>
            <a:chExt cx="8864186" cy="3888333"/>
          </a:xfrm>
        </p:grpSpPr>
        <p:sp>
          <p:nvSpPr>
            <p:cNvPr id="15" name="مستطيل ذو زوايا قطرية مستديرة 4">
              <a:hlinkClick r:id="" action="ppaction://noaction"/>
            </p:cNvPr>
            <p:cNvSpPr/>
            <p:nvPr/>
          </p:nvSpPr>
          <p:spPr>
            <a:xfrm>
              <a:off x="6905464" y="2852937"/>
              <a:ext cx="3334071" cy="1728192"/>
            </a:xfrm>
            <a:prstGeom prst="round2DiagRect">
              <a:avLst/>
            </a:prstGeom>
            <a:solidFill>
              <a:schemeClr val="accent3">
                <a:lumMod val="40000"/>
                <a:lumOff val="60000"/>
                <a:alpha val="40000"/>
              </a:schemeClr>
            </a:solidFill>
            <a:ln>
              <a:gradFill flip="none" rotWithShape="1">
                <a:gsLst>
                  <a:gs pos="0">
                    <a:schemeClr val="accent3">
                      <a:lumMod val="40000"/>
                      <a:lumOff val="60000"/>
                    </a:schemeClr>
                  </a:gs>
                  <a:gs pos="64999">
                    <a:srgbClr val="F0EBD5"/>
                  </a:gs>
                  <a:gs pos="100000">
                    <a:srgbClr val="D1C39F"/>
                  </a:gs>
                </a:gsLst>
                <a:lin ang="2700000" scaled="1"/>
              </a:gra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fontAlgn="base">
                <a:spcBef>
                  <a:spcPct val="0"/>
                </a:spcBef>
                <a:spcAft>
                  <a:spcPct val="0"/>
                </a:spcAft>
                <a:defRPr/>
              </a:pPr>
              <a:r>
                <a:rPr lang="ar-JO" sz="24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تعلم وجاهي داخل الحرم الجامعي</a:t>
              </a:r>
            </a:p>
            <a:p>
              <a:pPr algn="ctr" fontAlgn="base">
                <a:spcBef>
                  <a:spcPct val="0"/>
                </a:spcBef>
                <a:spcAft>
                  <a:spcPct val="0"/>
                </a:spcAft>
                <a:defRPr/>
              </a:pPr>
              <a:r>
                <a:rPr lang="ar-JO" sz="24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(متزامن)</a:t>
              </a:r>
              <a:r>
                <a:rPr lang="ar-EG" sz="24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2400" b="1" dirty="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6" name="مستطيل ذو زوايا قطرية مستديرة 5">
              <a:hlinkClick r:id="" action="ppaction://noaction"/>
            </p:cNvPr>
            <p:cNvSpPr/>
            <p:nvPr/>
          </p:nvSpPr>
          <p:spPr>
            <a:xfrm>
              <a:off x="1375349" y="2924946"/>
              <a:ext cx="3955338" cy="1584175"/>
            </a:xfrm>
            <a:prstGeom prst="round2DiagRect">
              <a:avLst/>
            </a:prstGeom>
            <a:solidFill>
              <a:schemeClr val="accent3">
                <a:lumMod val="40000"/>
                <a:lumOff val="60000"/>
                <a:alpha val="40000"/>
              </a:schemeClr>
            </a:solidFill>
            <a:ln>
              <a:gradFill flip="none" rotWithShape="1">
                <a:gsLst>
                  <a:gs pos="0">
                    <a:schemeClr val="accent3">
                      <a:lumMod val="40000"/>
                      <a:lumOff val="60000"/>
                    </a:schemeClr>
                  </a:gs>
                  <a:gs pos="64999">
                    <a:srgbClr val="F0EBD5"/>
                  </a:gs>
                  <a:gs pos="100000">
                    <a:srgbClr val="D1C39F"/>
                  </a:gs>
                </a:gsLst>
                <a:lin ang="2700000" scaled="1"/>
              </a:gra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JO" sz="24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rtl="1">
                <a:defRPr/>
              </a:pPr>
              <a:r>
                <a:rPr lang="ar-JO" sz="24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تعلم الكتروني</a:t>
              </a:r>
            </a:p>
            <a:p>
              <a:pPr algn="ctr" rtl="1">
                <a:defRPr/>
              </a:pPr>
              <a:r>
                <a:rPr lang="ar-JO" sz="24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(غير متزامن)</a:t>
              </a:r>
              <a:endParaRPr lang="en-US" sz="2400" b="1" dirty="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defRPr/>
              </a:pPr>
              <a:endParaRPr lang="ar-SA" sz="2400" b="1" dirty="0">
                <a:solidFill>
                  <a:srgbClr val="9900FF"/>
                </a:solidFill>
                <a:latin typeface="Arial" panose="020B0604020202020204" pitchFamily="34" charset="0"/>
                <a:cs typeface="Arial" panose="020B0604020202020204" pitchFamily="34" charset="0"/>
              </a:endParaRPr>
            </a:p>
          </p:txBody>
        </p:sp>
        <p:pic>
          <p:nvPicPr>
            <p:cNvPr id="17" name="صورة 6" descr="834043477.png"/>
            <p:cNvPicPr>
              <a:picLocks noChangeAspect="1"/>
            </p:cNvPicPr>
            <p:nvPr/>
          </p:nvPicPr>
          <p:blipFill>
            <a:blip r:embed="rId2">
              <a:duotone>
                <a:schemeClr val="accent1">
                  <a:shade val="45000"/>
                  <a:satMod val="135000"/>
                </a:schemeClr>
                <a:prstClr val="white"/>
              </a:duotone>
            </a:blip>
            <a:stretch>
              <a:fillRect/>
            </a:stretch>
          </p:blipFill>
          <p:spPr>
            <a:xfrm>
              <a:off x="5234814" y="2924946"/>
              <a:ext cx="1775587" cy="2016223"/>
            </a:xfrm>
            <a:prstGeom prst="rect">
              <a:avLst/>
            </a:prstGeom>
            <a:noFill/>
            <a:ln>
              <a:noFill/>
            </a:ln>
          </p:spPr>
        </p:pic>
        <p:sp>
          <p:nvSpPr>
            <p:cNvPr id="18" name="مستطيل مستدير الزوايا 2"/>
            <p:cNvSpPr/>
            <p:nvPr/>
          </p:nvSpPr>
          <p:spPr bwMode="auto">
            <a:xfrm>
              <a:off x="2500603" y="1052836"/>
              <a:ext cx="6690049" cy="720080"/>
            </a:xfrm>
            <a:prstGeom prst="roundRect">
              <a:avLst/>
            </a:prstGeom>
            <a:solidFill>
              <a:schemeClr val="bg1">
                <a:lumMod val="95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1"/>
            <a:lstStyle/>
            <a:p>
              <a:pPr algn="ctr" rtl="0" fontAlgn="base">
                <a:spcBef>
                  <a:spcPct val="0"/>
                </a:spcBef>
                <a:spcAft>
                  <a:spcPct val="0"/>
                </a:spcAft>
                <a:defRPr/>
              </a:pPr>
              <a:endParaRPr lang="ar-EG" sz="2400">
                <a:solidFill>
                  <a:srgbClr val="000066"/>
                </a:solidFill>
                <a:latin typeface="Arial" panose="020B0604020202020204" pitchFamily="34" charset="0"/>
                <a:cs typeface="Arial" panose="020B0604020202020204" pitchFamily="34" charset="0"/>
              </a:endParaRPr>
            </a:p>
          </p:txBody>
        </p:sp>
        <p:sp>
          <p:nvSpPr>
            <p:cNvPr id="19" name="عنوان 1"/>
            <p:cNvSpPr txBox="1"/>
            <p:nvPr/>
          </p:nvSpPr>
          <p:spPr bwMode="white">
            <a:xfrm>
              <a:off x="1636713" y="1166814"/>
              <a:ext cx="8229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2800" b="1">
                  <a:solidFill>
                    <a:schemeClr val="bg1"/>
                  </a:solidFill>
                  <a:latin typeface="+mj-lt"/>
                  <a:ea typeface="+mj-ea"/>
                  <a:cs typeface="+mj-cs"/>
                </a:defRPr>
              </a:lvl1pPr>
              <a:lvl2pPr algn="ctr" rtl="0" eaLnBrk="0" fontAlgn="base" hangingPunct="0">
                <a:spcBef>
                  <a:spcPct val="0"/>
                </a:spcBef>
                <a:spcAft>
                  <a:spcPct val="0"/>
                </a:spcAft>
                <a:defRPr sz="2800" b="1">
                  <a:solidFill>
                    <a:schemeClr val="bg1"/>
                  </a:solidFill>
                  <a:latin typeface="Arial"/>
                </a:defRPr>
              </a:lvl2pPr>
              <a:lvl3pPr algn="ctr" rtl="0" eaLnBrk="0" fontAlgn="base" hangingPunct="0">
                <a:spcBef>
                  <a:spcPct val="0"/>
                </a:spcBef>
                <a:spcAft>
                  <a:spcPct val="0"/>
                </a:spcAft>
                <a:defRPr sz="2800" b="1">
                  <a:solidFill>
                    <a:schemeClr val="bg1"/>
                  </a:solidFill>
                  <a:latin typeface="Arial"/>
                </a:defRPr>
              </a:lvl3pPr>
              <a:lvl4pPr algn="ctr" rtl="0" eaLnBrk="0" fontAlgn="base" hangingPunct="0">
                <a:spcBef>
                  <a:spcPct val="0"/>
                </a:spcBef>
                <a:spcAft>
                  <a:spcPct val="0"/>
                </a:spcAft>
                <a:defRPr sz="2800" b="1">
                  <a:solidFill>
                    <a:schemeClr val="bg1"/>
                  </a:solidFill>
                  <a:latin typeface="Arial"/>
                </a:defRPr>
              </a:lvl4pPr>
              <a:lvl5pPr algn="ctr" rtl="0" eaLnBrk="0" fontAlgn="base" hangingPunct="0">
                <a:spcBef>
                  <a:spcPct val="0"/>
                </a:spcBef>
                <a:spcAft>
                  <a:spcPct val="0"/>
                </a:spcAft>
                <a:defRPr sz="2800" b="1">
                  <a:solidFill>
                    <a:schemeClr val="bg1"/>
                  </a:solidFill>
                  <a:latin typeface="Arial"/>
                </a:defRPr>
              </a:lvl5pPr>
              <a:lvl6pPr marL="457200" algn="ctr" rtl="0" fontAlgn="base">
                <a:spcBef>
                  <a:spcPct val="0"/>
                </a:spcBef>
                <a:spcAft>
                  <a:spcPct val="0"/>
                </a:spcAft>
                <a:defRPr sz="2800" b="1">
                  <a:solidFill>
                    <a:schemeClr val="bg1"/>
                  </a:solidFill>
                  <a:latin typeface="Arial"/>
                </a:defRPr>
              </a:lvl6pPr>
              <a:lvl7pPr marL="914400" algn="ctr" rtl="0" fontAlgn="base">
                <a:spcBef>
                  <a:spcPct val="0"/>
                </a:spcBef>
                <a:spcAft>
                  <a:spcPct val="0"/>
                </a:spcAft>
                <a:defRPr sz="2800" b="1">
                  <a:solidFill>
                    <a:schemeClr val="bg1"/>
                  </a:solidFill>
                  <a:latin typeface="Arial"/>
                </a:defRPr>
              </a:lvl7pPr>
              <a:lvl8pPr marL="1371600" algn="ctr" rtl="0" fontAlgn="base">
                <a:spcBef>
                  <a:spcPct val="0"/>
                </a:spcBef>
                <a:spcAft>
                  <a:spcPct val="0"/>
                </a:spcAft>
                <a:defRPr sz="2800" b="1">
                  <a:solidFill>
                    <a:schemeClr val="bg1"/>
                  </a:solidFill>
                  <a:latin typeface="Arial"/>
                </a:defRPr>
              </a:lvl8pPr>
              <a:lvl9pPr marL="1828800" algn="ctr" rtl="0" fontAlgn="base">
                <a:spcBef>
                  <a:spcPct val="0"/>
                </a:spcBef>
                <a:spcAft>
                  <a:spcPct val="0"/>
                </a:spcAft>
                <a:defRPr sz="2800" b="1">
                  <a:solidFill>
                    <a:schemeClr val="bg1"/>
                  </a:solidFill>
                  <a:latin typeface="Arial"/>
                </a:defRPr>
              </a:lvl9pPr>
            </a:lstStyle>
            <a:p>
              <a:pPr>
                <a:defRPr/>
              </a:pPr>
              <a:r>
                <a:rPr lang="ar-EG" u="sng"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a:t>
              </a:r>
              <a:r>
                <a:rPr lang="ar-SA" u="sng" dirty="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لتعلم </a:t>
              </a:r>
              <a:r>
                <a:rPr lang="ar-JO" u="sng"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المدمج</a:t>
              </a:r>
              <a:endParaRPr lang="ar-SA" u="sng" dirty="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20" name="رابط كسهم مستقيم 15"/>
            <p:cNvCxnSpPr>
              <a:cxnSpLocks noChangeShapeType="1"/>
            </p:cNvCxnSpPr>
            <p:nvPr/>
          </p:nvCxnSpPr>
          <p:spPr bwMode="auto">
            <a:xfrm flipH="1">
              <a:off x="5857875" y="1773238"/>
              <a:ext cx="0" cy="360362"/>
            </a:xfrm>
            <a:prstGeom prst="straightConnector1">
              <a:avLst/>
            </a:prstGeom>
            <a:noFill/>
            <a:ln w="38100" algn="ctr">
              <a:solidFill>
                <a:srgbClr val="002060"/>
              </a:solidFill>
              <a:round/>
              <a:tailEnd type="arrow" w="med" len="med"/>
            </a:ln>
            <a:extLst>
              <a:ext uri="{909E8E84-426E-40DD-AFC4-6F175D3DCCD1}">
                <a14:hiddenFill xmlns:a14="http://schemas.microsoft.com/office/drawing/2010/main">
                  <a:noFill/>
                </a14:hiddenFill>
              </a:ext>
            </a:extLst>
          </p:spPr>
        </p:cxnSp>
        <p:cxnSp>
          <p:nvCxnSpPr>
            <p:cNvPr id="21" name="رابط مستقيم 17"/>
            <p:cNvCxnSpPr>
              <a:cxnSpLocks noChangeShapeType="1"/>
            </p:cNvCxnSpPr>
            <p:nvPr/>
          </p:nvCxnSpPr>
          <p:spPr bwMode="auto">
            <a:xfrm>
              <a:off x="3432176" y="2133600"/>
              <a:ext cx="4824413" cy="0"/>
            </a:xfrm>
            <a:prstGeom prst="line">
              <a:avLst/>
            </a:prstGeom>
            <a:noFill/>
            <a:ln w="38100" algn="ctr">
              <a:solidFill>
                <a:srgbClr val="003300"/>
              </a:solidFill>
              <a:round/>
            </a:ln>
            <a:extLst>
              <a:ext uri="{909E8E84-426E-40DD-AFC4-6F175D3DCCD1}">
                <a14:hiddenFill xmlns:a14="http://schemas.microsoft.com/office/drawing/2010/main">
                  <a:noFill/>
                </a14:hiddenFill>
              </a:ext>
            </a:extLst>
          </p:spPr>
        </p:cxnSp>
        <p:cxnSp>
          <p:nvCxnSpPr>
            <p:cNvPr id="22" name="رابط كسهم مستقيم 26"/>
            <p:cNvCxnSpPr>
              <a:cxnSpLocks noChangeShapeType="1"/>
            </p:cNvCxnSpPr>
            <p:nvPr/>
          </p:nvCxnSpPr>
          <p:spPr bwMode="auto">
            <a:xfrm flipH="1">
              <a:off x="3432175" y="2133600"/>
              <a:ext cx="0" cy="647700"/>
            </a:xfrm>
            <a:prstGeom prst="straightConnector1">
              <a:avLst/>
            </a:prstGeom>
            <a:noFill/>
            <a:ln w="38100" algn="ctr">
              <a:solidFill>
                <a:srgbClr val="002060"/>
              </a:solidFill>
              <a:round/>
              <a:tailEnd type="arrow" w="med" len="med"/>
            </a:ln>
            <a:extLst>
              <a:ext uri="{909E8E84-426E-40DD-AFC4-6F175D3DCCD1}">
                <a14:hiddenFill xmlns:a14="http://schemas.microsoft.com/office/drawing/2010/main">
                  <a:noFill/>
                </a14:hiddenFill>
              </a:ext>
            </a:extLst>
          </p:spPr>
        </p:cxnSp>
        <p:cxnSp>
          <p:nvCxnSpPr>
            <p:cNvPr id="23" name="رابط كسهم مستقيم 28"/>
            <p:cNvCxnSpPr>
              <a:cxnSpLocks noChangeShapeType="1"/>
            </p:cNvCxnSpPr>
            <p:nvPr/>
          </p:nvCxnSpPr>
          <p:spPr bwMode="auto">
            <a:xfrm flipH="1">
              <a:off x="8256588" y="2133600"/>
              <a:ext cx="0" cy="647700"/>
            </a:xfrm>
            <a:prstGeom prst="straightConnector1">
              <a:avLst/>
            </a:prstGeom>
            <a:noFill/>
            <a:ln w="38100" algn="ctr">
              <a:solidFill>
                <a:srgbClr val="002060"/>
              </a:solidFill>
              <a:rou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855238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379" y="849503"/>
            <a:ext cx="11035861" cy="5855449"/>
          </a:xfrm>
          <a:prstGeom prst="rect">
            <a:avLst/>
          </a:prstGeom>
        </p:spPr>
        <p:txBody>
          <a:bodyPr wrap="square">
            <a:spAutoFit/>
          </a:bodyPr>
          <a:lstStyle/>
          <a:p>
            <a:pPr marL="342900" lvl="1" indent="-342900" algn="just" rtl="1">
              <a:lnSpc>
                <a:spcPct val="150000"/>
              </a:lnSpc>
              <a:buSzPct val="200000"/>
              <a:buFont typeface="Arial" panose="020B0604020202020204" pitchFamily="34" charset="0"/>
              <a:buChar char="•"/>
            </a:pPr>
            <a:r>
              <a:rPr lang="ar-SA" sz="1700" b="1" dirty="0">
                <a:latin typeface="Arial" panose="020B0604020202020204" pitchFamily="34" charset="0"/>
                <a:cs typeface="Arial" panose="020B0604020202020204" pitchFamily="34" charset="0"/>
              </a:rPr>
              <a:t>تكون </a:t>
            </a:r>
            <a:r>
              <a:rPr lang="ar-SA" sz="1700" b="1" dirty="0">
                <a:solidFill>
                  <a:srgbClr val="FF0000"/>
                </a:solidFill>
                <a:latin typeface="Arial" panose="020B0604020202020204" pitchFamily="34" charset="0"/>
                <a:cs typeface="Arial" panose="020B0604020202020204" pitchFamily="34" charset="0"/>
              </a:rPr>
              <a:t>نسبة ساعات التعلم الوجاهي </a:t>
            </a:r>
            <a:r>
              <a:rPr lang="ar-SA" sz="1700" b="1" dirty="0">
                <a:latin typeface="Arial" panose="020B0604020202020204" pitchFamily="34" charset="0"/>
                <a:cs typeface="Arial" panose="020B0604020202020204" pitchFamily="34" charset="0"/>
              </a:rPr>
              <a:t>الأسبوعية و/أو  الفصلية الفعلية </a:t>
            </a:r>
            <a:r>
              <a:rPr lang="ar-SA" sz="1700" b="1" dirty="0" smtClean="0">
                <a:latin typeface="Arial" panose="020B0604020202020204" pitchFamily="34" charset="0"/>
                <a:cs typeface="Arial" panose="020B0604020202020204" pitchFamily="34" charset="0"/>
              </a:rPr>
              <a:t>المعتمدة </a:t>
            </a:r>
            <a:r>
              <a:rPr lang="ar-SA" sz="1700" b="1" dirty="0">
                <a:latin typeface="Arial" panose="020B0604020202020204" pitchFamily="34" charset="0"/>
                <a:cs typeface="Arial" panose="020B0604020202020204" pitchFamily="34" charset="0"/>
              </a:rPr>
              <a:t>إلى </a:t>
            </a:r>
            <a:r>
              <a:rPr lang="ar-SA" sz="1700" b="1" dirty="0">
                <a:solidFill>
                  <a:srgbClr val="FF0000"/>
                </a:solidFill>
                <a:latin typeface="Arial" panose="020B0604020202020204" pitchFamily="34" charset="0"/>
                <a:cs typeface="Arial" panose="020B0604020202020204" pitchFamily="34" charset="0"/>
              </a:rPr>
              <a:t>نسبة ساعات التعلم الالكتروني غير المتزامن </a:t>
            </a:r>
            <a:r>
              <a:rPr lang="ar-SA" sz="1700" b="1" dirty="0">
                <a:latin typeface="Arial" panose="020B0604020202020204" pitchFamily="34" charset="0"/>
                <a:cs typeface="Arial" panose="020B0604020202020204" pitchFamily="34" charset="0"/>
              </a:rPr>
              <a:t>في مساق من وزن ثلاث ساعات معتمدة إما </a:t>
            </a:r>
            <a:r>
              <a:rPr lang="ar-SA" sz="1700" b="1" dirty="0">
                <a:solidFill>
                  <a:srgbClr val="FF0000"/>
                </a:solidFill>
                <a:latin typeface="Arial" panose="020B0604020202020204" pitchFamily="34" charset="0"/>
                <a:cs typeface="Arial" panose="020B0604020202020204" pitchFamily="34" charset="0"/>
              </a:rPr>
              <a:t>ثلثين إلى ثلث  </a:t>
            </a:r>
            <a:r>
              <a:rPr lang="ar-SA" sz="1700" b="1" dirty="0">
                <a:latin typeface="Arial" panose="020B0604020202020204" pitchFamily="34" charset="0"/>
                <a:cs typeface="Arial" panose="020B0604020202020204" pitchFamily="34" charset="0"/>
              </a:rPr>
              <a:t>(أي نموذج 2 + 1، بواقع ساعتي تعلم وجاهي + ساعة تعلم إلكتروني غير متزامن) </a:t>
            </a:r>
            <a:r>
              <a:rPr lang="ar-SA" sz="1700" b="1" dirty="0">
                <a:solidFill>
                  <a:srgbClr val="FF0000"/>
                </a:solidFill>
                <a:latin typeface="Arial" panose="020B0604020202020204" pitchFamily="34" charset="0"/>
                <a:cs typeface="Arial" panose="020B0604020202020204" pitchFamily="34" charset="0"/>
              </a:rPr>
              <a:t>أو نصف إلى نصف </a:t>
            </a:r>
            <a:r>
              <a:rPr lang="ar-SA" sz="1700" b="1" dirty="0">
                <a:latin typeface="Arial" panose="020B0604020202020204" pitchFamily="34" charset="0"/>
                <a:cs typeface="Arial" panose="020B0604020202020204" pitchFamily="34" charset="0"/>
              </a:rPr>
              <a:t>(أي نموذج 1 + 1، بواقع ساعة ونصف تعلم وجاهي + ساعة ونصف تعلم إلكتروني غير متزامن)، وذلك بقرار من الجهة المعنية في مؤسسات التعليم العالي.</a:t>
            </a:r>
            <a:endParaRPr lang="en-US" sz="1700"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sz="1700" b="1" dirty="0" smtClean="0">
                <a:latin typeface="Arial" panose="020B0604020202020204" pitchFamily="34" charset="0"/>
                <a:cs typeface="Arial" panose="020B0604020202020204" pitchFamily="34" charset="0"/>
              </a:rPr>
              <a:t>يجوز </a:t>
            </a:r>
            <a:r>
              <a:rPr lang="ar-SA" sz="1700" b="1" dirty="0">
                <a:latin typeface="Arial" panose="020B0604020202020204" pitchFamily="34" charset="0"/>
                <a:cs typeface="Arial" panose="020B0604020202020204" pitchFamily="34" charset="0"/>
              </a:rPr>
              <a:t>لمؤسسات التعليم العالي استخدام نسبة </a:t>
            </a:r>
            <a:r>
              <a:rPr lang="ar-SA" sz="1700" b="1" dirty="0">
                <a:solidFill>
                  <a:srgbClr val="FF0000"/>
                </a:solidFill>
                <a:latin typeface="Arial" panose="020B0604020202020204" pitchFamily="34" charset="0"/>
                <a:cs typeface="Arial" panose="020B0604020202020204" pitchFamily="34" charset="0"/>
              </a:rPr>
              <a:t>ثلث إلى ثلثين </a:t>
            </a:r>
            <a:r>
              <a:rPr lang="ar-SA" sz="1700" b="1" dirty="0">
                <a:latin typeface="Arial" panose="020B0604020202020204" pitchFamily="34" charset="0"/>
                <a:cs typeface="Arial" panose="020B0604020202020204" pitchFamily="34" charset="0"/>
              </a:rPr>
              <a:t>(أي نموذج 1 + 2) في مساق أو أكثر وبما لا يزيد على </a:t>
            </a:r>
            <a:r>
              <a:rPr lang="ar-JO" sz="1700" b="1" dirty="0" smtClean="0">
                <a:solidFill>
                  <a:srgbClr val="FF0000"/>
                </a:solidFill>
                <a:latin typeface="Arial" panose="020B0604020202020204" pitchFamily="34" charset="0"/>
                <a:cs typeface="Arial" panose="020B0604020202020204" pitchFamily="34" charset="0"/>
              </a:rPr>
              <a:t>12</a:t>
            </a:r>
            <a:r>
              <a:rPr lang="ar-SA" sz="1700" b="1" dirty="0" smtClean="0">
                <a:solidFill>
                  <a:srgbClr val="FF0000"/>
                </a:solidFill>
                <a:latin typeface="Arial" panose="020B0604020202020204" pitchFamily="34" charset="0"/>
                <a:cs typeface="Arial" panose="020B0604020202020204" pitchFamily="34" charset="0"/>
              </a:rPr>
              <a:t> </a:t>
            </a:r>
            <a:r>
              <a:rPr lang="ar-SA" sz="1700" b="1" dirty="0">
                <a:solidFill>
                  <a:srgbClr val="FF0000"/>
                </a:solidFill>
                <a:latin typeface="Arial" panose="020B0604020202020204" pitchFamily="34" charset="0"/>
                <a:cs typeface="Arial" panose="020B0604020202020204" pitchFamily="34" charset="0"/>
              </a:rPr>
              <a:t>ساعات معتمدة  </a:t>
            </a:r>
            <a:r>
              <a:rPr lang="ar-SA" sz="1700" b="1" dirty="0">
                <a:latin typeface="Arial" panose="020B0604020202020204" pitchFamily="34" charset="0"/>
                <a:cs typeface="Arial" panose="020B0604020202020204" pitchFamily="34" charset="0"/>
              </a:rPr>
              <a:t>من مجموع ساعات البرنامج </a:t>
            </a:r>
            <a:r>
              <a:rPr lang="ar-SA" sz="1700" b="1" dirty="0" smtClean="0">
                <a:latin typeface="Arial" panose="020B0604020202020204" pitchFamily="34" charset="0"/>
                <a:cs typeface="Arial" panose="020B0604020202020204" pitchFamily="34" charset="0"/>
              </a:rPr>
              <a:t>الكلية</a:t>
            </a:r>
            <a:r>
              <a:rPr lang="ar-JO" sz="1700" b="1" dirty="0" smtClean="0">
                <a:latin typeface="Arial" panose="020B0604020202020204" pitchFamily="34" charset="0"/>
                <a:cs typeface="Arial" panose="020B0604020202020204" pitchFamily="34" charset="0"/>
              </a:rPr>
              <a:t>.</a:t>
            </a:r>
          </a:p>
          <a:p>
            <a:pPr marL="342900" lvl="1" indent="-342900" algn="just" rtl="1">
              <a:lnSpc>
                <a:spcPct val="150000"/>
              </a:lnSpc>
              <a:buSzPct val="200000"/>
              <a:buFont typeface="Arial" panose="020B0604020202020204" pitchFamily="34" charset="0"/>
              <a:buChar char="•"/>
            </a:pPr>
            <a:r>
              <a:rPr lang="ar-SA" sz="1700" b="1" dirty="0">
                <a:latin typeface="Arial" panose="020B0604020202020204" pitchFamily="34" charset="0"/>
                <a:cs typeface="Arial" panose="020B0604020202020204" pitchFamily="34" charset="0"/>
              </a:rPr>
              <a:t>تلتزم مؤسسات التعليم العالي بإعداد وتنظيم محتويات </a:t>
            </a:r>
            <a:r>
              <a:rPr lang="ar-JO" sz="1700" b="1" dirty="0" smtClean="0">
                <a:solidFill>
                  <a:srgbClr val="FF0000"/>
                </a:solidFill>
                <a:latin typeface="Arial" panose="020B0604020202020204" pitchFamily="34" charset="0"/>
                <a:cs typeface="Arial" panose="020B0604020202020204" pitchFamily="34" charset="0"/>
              </a:rPr>
              <a:t>الجزء الالكتروني</a:t>
            </a:r>
            <a:r>
              <a:rPr lang="ar-SA" sz="1700" b="1" dirty="0" smtClean="0">
                <a:latin typeface="Arial" panose="020B0604020202020204" pitchFamily="34" charset="0"/>
                <a:cs typeface="Arial" panose="020B0604020202020204" pitchFamily="34" charset="0"/>
              </a:rPr>
              <a:t> </a:t>
            </a:r>
            <a:r>
              <a:rPr lang="ar-JO" sz="1700" b="1" dirty="0" smtClean="0">
                <a:latin typeface="Arial" panose="020B0604020202020204" pitchFamily="34" charset="0"/>
                <a:cs typeface="Arial" panose="020B0604020202020204" pitchFamily="34" charset="0"/>
              </a:rPr>
              <a:t>في </a:t>
            </a:r>
            <a:r>
              <a:rPr lang="ar-JO" sz="1700" b="1" dirty="0" smtClean="0">
                <a:solidFill>
                  <a:srgbClr val="FF0000"/>
                </a:solidFill>
                <a:latin typeface="Arial" panose="020B0604020202020204" pitchFamily="34" charset="0"/>
                <a:cs typeface="Arial" panose="020B0604020202020204" pitchFamily="34" charset="0"/>
              </a:rPr>
              <a:t>التعلم المدمج </a:t>
            </a:r>
            <a:r>
              <a:rPr lang="ar-SA" sz="1700" b="1" dirty="0" smtClean="0">
                <a:latin typeface="Arial" panose="020B0604020202020204" pitchFamily="34" charset="0"/>
                <a:cs typeface="Arial" panose="020B0604020202020204" pitchFamily="34" charset="0"/>
              </a:rPr>
              <a:t>ضمن </a:t>
            </a:r>
            <a:r>
              <a:rPr lang="ar-SA" sz="1700" b="1" dirty="0">
                <a:latin typeface="Arial" panose="020B0604020202020204" pitchFamily="34" charset="0"/>
                <a:cs typeface="Arial" panose="020B0604020202020204" pitchFamily="34" charset="0"/>
              </a:rPr>
              <a:t>فصول وفقًا لمخطط المساق المعتمد، وتجميعها في </a:t>
            </a:r>
            <a:r>
              <a:rPr lang="ar-SA" sz="1700" b="1" dirty="0">
                <a:solidFill>
                  <a:srgbClr val="FF0000"/>
                </a:solidFill>
                <a:latin typeface="Arial" panose="020B0604020202020204" pitchFamily="34" charset="0"/>
                <a:cs typeface="Arial" panose="020B0604020202020204" pitchFamily="34" charset="0"/>
              </a:rPr>
              <a:t>ملف المساق الالكتروني</a:t>
            </a:r>
            <a:r>
              <a:rPr lang="ar-SA" sz="1700" b="1" dirty="0">
                <a:latin typeface="Arial" panose="020B0604020202020204" pitchFamily="34" charset="0"/>
                <a:cs typeface="Arial" panose="020B0604020202020204" pitchFamily="34" charset="0"/>
              </a:rPr>
              <a:t> على منصة التعلم عن </a:t>
            </a:r>
            <a:r>
              <a:rPr lang="ar-SA" sz="1700" b="1" dirty="0" smtClean="0">
                <a:latin typeface="Arial" panose="020B0604020202020204" pitchFamily="34" charset="0"/>
                <a:cs typeface="Arial" panose="020B0604020202020204" pitchFamily="34" charset="0"/>
              </a:rPr>
              <a:t>بعد</a:t>
            </a:r>
            <a:r>
              <a:rPr lang="ar-JO" sz="1700" b="1" dirty="0" smtClean="0">
                <a:latin typeface="Arial" panose="020B0604020202020204" pitchFamily="34" charset="0"/>
                <a:cs typeface="Arial" panose="020B0604020202020204" pitchFamily="34" charset="0"/>
              </a:rPr>
              <a:t>، </a:t>
            </a:r>
            <a:r>
              <a:rPr lang="ar-SA" sz="1700" b="1" dirty="0">
                <a:latin typeface="Arial" panose="020B0604020202020204" pitchFamily="34" charset="0"/>
                <a:cs typeface="Arial" panose="020B0604020202020204" pitchFamily="34" charset="0"/>
              </a:rPr>
              <a:t>علىى أن يحتوي </a:t>
            </a:r>
            <a:r>
              <a:rPr lang="ar-SA" sz="1700" b="1" dirty="0">
                <a:solidFill>
                  <a:srgbClr val="FF0000"/>
                </a:solidFill>
                <a:latin typeface="Arial" panose="020B0604020202020204" pitchFamily="34" charset="0"/>
                <a:cs typeface="Arial" panose="020B0604020202020204" pitchFamily="34" charset="0"/>
              </a:rPr>
              <a:t>مجلد المساق الالكتروني</a:t>
            </a:r>
            <a:r>
              <a:rPr lang="ar-SA" sz="1700" b="1" dirty="0">
                <a:latin typeface="Arial" panose="020B0604020202020204" pitchFamily="34" charset="0"/>
                <a:cs typeface="Arial" panose="020B0604020202020204" pitchFamily="34" charset="0"/>
              </a:rPr>
              <a:t>، بعد اعتماده من القسم الأكاديمي المعني، على </a:t>
            </a:r>
            <a:r>
              <a:rPr lang="ar-JO" sz="1700" b="1" dirty="0" smtClean="0">
                <a:latin typeface="Arial" panose="020B0604020202020204" pitchFamily="34" charset="0"/>
                <a:cs typeface="Arial" panose="020B0604020202020204" pitchFamily="34" charset="0"/>
              </a:rPr>
              <a:t>البنود التي تم الاشارة لها ضمن ملف المساق الالكتروني في التعلم الكامل عن بعد.</a:t>
            </a:r>
          </a:p>
          <a:p>
            <a:pPr marL="0" lvl="1" algn="just" rtl="1">
              <a:lnSpc>
                <a:spcPct val="150000"/>
              </a:lnSpc>
              <a:buSzPct val="250000"/>
            </a:pPr>
            <a:endParaRPr lang="en-US" sz="1700" b="1" dirty="0">
              <a:latin typeface="Arial" panose="020B0604020202020204" pitchFamily="34" charset="0"/>
              <a:cs typeface="Arial" panose="020B0604020202020204" pitchFamily="34" charset="0"/>
            </a:endParaRPr>
          </a:p>
          <a:p>
            <a:pPr marL="342900" indent="-342900" algn="just" rtl="1">
              <a:buSzPct val="200000"/>
              <a:buFont typeface="Wingdings" panose="05000000000000000000" pitchFamily="2" charset="2"/>
              <a:buChar char="§"/>
            </a:pPr>
            <a:endParaRPr lang="ar-JO" sz="17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en-US" sz="1600" b="1" dirty="0"/>
          </a:p>
        </p:txBody>
      </p:sp>
      <p:sp>
        <p:nvSpPr>
          <p:cNvPr id="9" name="مستطيل 3"/>
          <p:cNvSpPr/>
          <p:nvPr/>
        </p:nvSpPr>
        <p:spPr>
          <a:xfrm>
            <a:off x="998483" y="132612"/>
            <a:ext cx="10930757" cy="769441"/>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4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آلية التعلم المدمج (يتبع ...)</a:t>
            </a:r>
            <a:endParaRPr lang="ar-EG" sz="44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graphicFrame>
        <p:nvGraphicFramePr>
          <p:cNvPr id="8" name="Content Placeholder 5"/>
          <p:cNvGraphicFramePr>
            <a:graphicFrameLocks noGrp="1"/>
          </p:cNvGraphicFramePr>
          <p:nvPr>
            <p:ph idx="1"/>
            <p:extLst>
              <p:ext uri="{D42A27DB-BD31-4B8C-83A1-F6EECF244321}">
                <p14:modId xmlns:p14="http://schemas.microsoft.com/office/powerpoint/2010/main" val="1865252135"/>
              </p:ext>
            </p:extLst>
          </p:nvPr>
        </p:nvGraphicFramePr>
        <p:xfrm>
          <a:off x="8376743" y="4058933"/>
          <a:ext cx="36576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3"/>
          <p:cNvGraphicFramePr>
            <a:graphicFrameLocks/>
          </p:cNvGraphicFramePr>
          <p:nvPr>
            <p:extLst>
              <p:ext uri="{D42A27DB-BD31-4B8C-83A1-F6EECF244321}">
                <p14:modId xmlns:p14="http://schemas.microsoft.com/office/powerpoint/2010/main" val="2097394002"/>
              </p:ext>
            </p:extLst>
          </p:nvPr>
        </p:nvGraphicFramePr>
        <p:xfrm>
          <a:off x="4635061" y="4058933"/>
          <a:ext cx="36576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3"/>
          <p:cNvGraphicFramePr>
            <a:graphicFrameLocks/>
          </p:cNvGraphicFramePr>
          <p:nvPr>
            <p:extLst>
              <p:ext uri="{D42A27DB-BD31-4B8C-83A1-F6EECF244321}">
                <p14:modId xmlns:p14="http://schemas.microsoft.com/office/powerpoint/2010/main" val="1638494406"/>
              </p:ext>
            </p:extLst>
          </p:nvPr>
        </p:nvGraphicFramePr>
        <p:xfrm>
          <a:off x="977461" y="4058933"/>
          <a:ext cx="36576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77266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379" y="849503"/>
            <a:ext cx="11035861" cy="8140690"/>
          </a:xfrm>
          <a:prstGeom prst="rect">
            <a:avLst/>
          </a:prstGeom>
        </p:spPr>
        <p:txBody>
          <a:bodyPr wrap="square">
            <a:spAutoFit/>
          </a:bodyPr>
          <a:lstStyle/>
          <a:p>
            <a:pPr marL="342900" lvl="1" indent="-342900" algn="just" rtl="1">
              <a:lnSpc>
                <a:spcPct val="150000"/>
              </a:lnSpc>
              <a:buSzPct val="200000"/>
              <a:buFont typeface="Arial" panose="020B0604020202020204" pitchFamily="34" charset="0"/>
              <a:buChar char="•"/>
            </a:pPr>
            <a:r>
              <a:rPr lang="ar-SA" sz="2800" b="1" dirty="0" smtClean="0">
                <a:latin typeface="Arial" panose="020B0604020202020204" pitchFamily="34" charset="0"/>
                <a:cs typeface="Arial" panose="020B0604020202020204" pitchFamily="34" charset="0"/>
              </a:rPr>
              <a:t>تشترط </a:t>
            </a:r>
            <a:r>
              <a:rPr lang="ar-SA" sz="2800" b="1" dirty="0">
                <a:solidFill>
                  <a:srgbClr val="FF0000"/>
                </a:solidFill>
                <a:latin typeface="Arial" panose="020B0604020202020204" pitchFamily="34" charset="0"/>
                <a:cs typeface="Arial" panose="020B0604020202020204" pitchFamily="34" charset="0"/>
              </a:rPr>
              <a:t>المواظبة</a:t>
            </a:r>
            <a:r>
              <a:rPr lang="ar-SA" sz="2800" b="1" dirty="0">
                <a:latin typeface="Arial" panose="020B0604020202020204" pitchFamily="34" charset="0"/>
                <a:cs typeface="Arial" panose="020B0604020202020204" pitchFamily="34" charset="0"/>
              </a:rPr>
              <a:t> لجميع طلبة مؤسسات التعليم العالي في كافة </a:t>
            </a:r>
            <a:r>
              <a:rPr lang="ar-SA" sz="2800" b="1" dirty="0">
                <a:solidFill>
                  <a:srgbClr val="FF0000"/>
                </a:solidFill>
                <a:latin typeface="Arial" panose="020B0604020202020204" pitchFamily="34" charset="0"/>
                <a:cs typeface="Arial" panose="020B0604020202020204" pitchFamily="34" charset="0"/>
              </a:rPr>
              <a:t>المحاضرات والمناقشات </a:t>
            </a:r>
            <a:r>
              <a:rPr lang="ar-SA" sz="2800" b="1" dirty="0">
                <a:latin typeface="Arial" panose="020B0604020202020204" pitchFamily="34" charset="0"/>
                <a:cs typeface="Arial" panose="020B0604020202020204" pitchFamily="34" charset="0"/>
              </a:rPr>
              <a:t>حسب </a:t>
            </a:r>
            <a:r>
              <a:rPr lang="ar-SA" sz="2800" b="1" dirty="0">
                <a:solidFill>
                  <a:srgbClr val="FF0000"/>
                </a:solidFill>
                <a:latin typeface="Arial" panose="020B0604020202020204" pitchFamily="34" charset="0"/>
                <a:cs typeface="Arial" panose="020B0604020202020204" pitchFamily="34" charset="0"/>
              </a:rPr>
              <a:t>الساعات المقررة لكل مادة في الجدول الدراسي</a:t>
            </a:r>
            <a:r>
              <a:rPr lang="ar-SA" sz="2800" b="1" dirty="0">
                <a:latin typeface="Arial" panose="020B0604020202020204" pitchFamily="34" charset="0"/>
                <a:cs typeface="Arial" panose="020B0604020202020204" pitchFamily="34" charset="0"/>
              </a:rPr>
              <a:t>، والذي تلتزم الكليات/المعاهد بإعداده بالتنسيق مع دوائر القبول والتسجيل في مؤسسات التعليم العالي بشكل يضمن </a:t>
            </a:r>
            <a:r>
              <a:rPr lang="ar-SA" sz="2800" b="1" dirty="0">
                <a:solidFill>
                  <a:srgbClr val="FF0000"/>
                </a:solidFill>
                <a:latin typeface="Arial" panose="020B0604020202020204" pitchFamily="34" charset="0"/>
                <a:cs typeface="Arial" panose="020B0604020202020204" pitchFamily="34" charset="0"/>
              </a:rPr>
              <a:t>وجود وقت كافٍ بين انتهاء الطلبة من حضور المحاضرات المقررة داخل الحرم الجامعي</a:t>
            </a:r>
            <a:r>
              <a:rPr lang="ar-SA" sz="2800" b="1" dirty="0">
                <a:latin typeface="Arial" panose="020B0604020202020204" pitchFamily="34" charset="0"/>
                <a:cs typeface="Arial" panose="020B0604020202020204" pitchFamily="34" charset="0"/>
              </a:rPr>
              <a:t> والتحاقهم </a:t>
            </a:r>
            <a:r>
              <a:rPr lang="ar-SA" sz="2800" b="1" dirty="0">
                <a:solidFill>
                  <a:srgbClr val="FF0000"/>
                </a:solidFill>
                <a:latin typeface="Arial" panose="020B0604020202020204" pitchFamily="34" charset="0"/>
                <a:cs typeface="Arial" panose="020B0604020202020204" pitchFamily="34" charset="0"/>
              </a:rPr>
              <a:t>بمحاضرات تدرس الكترونياً عن بعد </a:t>
            </a:r>
            <a:r>
              <a:rPr lang="ar-SA" sz="2800" b="1" dirty="0">
                <a:latin typeface="Arial" panose="020B0604020202020204" pitchFamily="34" charset="0"/>
                <a:cs typeface="Arial" panose="020B0604020202020204" pitchFamily="34" charset="0"/>
              </a:rPr>
              <a:t>تمكنهم من الانضمام اليها في </a:t>
            </a:r>
            <a:r>
              <a:rPr lang="ar-SA" sz="2800" b="1" dirty="0">
                <a:solidFill>
                  <a:srgbClr val="FF0000"/>
                </a:solidFill>
                <a:latin typeface="Arial" panose="020B0604020202020204" pitchFamily="34" charset="0"/>
                <a:cs typeface="Arial" panose="020B0604020202020204" pitchFamily="34" charset="0"/>
              </a:rPr>
              <a:t>الوقت المحدد </a:t>
            </a:r>
            <a:r>
              <a:rPr lang="ar-SA" sz="2800" b="1" dirty="0">
                <a:latin typeface="Arial" panose="020B0604020202020204" pitchFamily="34" charset="0"/>
                <a:cs typeface="Arial" panose="020B0604020202020204" pitchFamily="34" charset="0"/>
              </a:rPr>
              <a:t>ومن ا</a:t>
            </a:r>
            <a:r>
              <a:rPr lang="ar-SA" sz="2800" b="1" dirty="0">
                <a:solidFill>
                  <a:srgbClr val="FF0000"/>
                </a:solidFill>
                <a:latin typeface="Arial" panose="020B0604020202020204" pitchFamily="34" charset="0"/>
                <a:cs typeface="Arial" panose="020B0604020202020204" pitchFamily="34" charset="0"/>
              </a:rPr>
              <a:t>لمكان المناسب</a:t>
            </a:r>
            <a:r>
              <a:rPr lang="ar-SA" sz="2800" b="1" dirty="0">
                <a:latin typeface="Arial" panose="020B0604020202020204" pitchFamily="34" charset="0"/>
                <a:cs typeface="Arial" panose="020B0604020202020204" pitchFamily="34" charset="0"/>
              </a:rPr>
              <a:t> </a:t>
            </a:r>
            <a:r>
              <a:rPr lang="ar-SA" sz="2800" b="1" dirty="0" smtClean="0">
                <a:latin typeface="Arial" panose="020B0604020202020204" pitchFamily="34" charset="0"/>
                <a:cs typeface="Arial" panose="020B0604020202020204" pitchFamily="34" charset="0"/>
              </a:rPr>
              <a:t>لذلك</a:t>
            </a:r>
            <a:r>
              <a:rPr lang="ar-JO" sz="2800" b="1" dirty="0" smtClean="0">
                <a:latin typeface="Arial" panose="020B0604020202020204" pitchFamily="34" charset="0"/>
                <a:cs typeface="Arial" panose="020B0604020202020204" pitchFamily="34" charset="0"/>
              </a:rPr>
              <a:t>.</a:t>
            </a:r>
          </a:p>
          <a:p>
            <a:pPr marL="342900" lvl="1" indent="-342900" algn="just" rtl="1">
              <a:lnSpc>
                <a:spcPct val="150000"/>
              </a:lnSpc>
              <a:buSzPct val="200000"/>
              <a:buFont typeface="Arial" panose="020B0604020202020204" pitchFamily="34" charset="0"/>
              <a:buChar char="•"/>
            </a:pPr>
            <a:r>
              <a:rPr lang="ar-SA" sz="2800" b="1" dirty="0" smtClean="0">
                <a:latin typeface="Arial" panose="020B0604020202020204" pitchFamily="34" charset="0"/>
                <a:cs typeface="Arial" panose="020B0604020202020204" pitchFamily="34" charset="0"/>
              </a:rPr>
              <a:t>تكون </a:t>
            </a:r>
            <a:r>
              <a:rPr lang="ar-SA" sz="2800" b="1" dirty="0">
                <a:solidFill>
                  <a:srgbClr val="FF0000"/>
                </a:solidFill>
                <a:latin typeface="Arial" panose="020B0604020202020204" pitchFamily="34" charset="0"/>
                <a:cs typeface="Arial" panose="020B0604020202020204" pitchFamily="34" charset="0"/>
              </a:rPr>
              <a:t>الساعات المكتبية لمواد التعلم الإلكتروني إلكترونية عن بعد </a:t>
            </a:r>
            <a:r>
              <a:rPr lang="ar-SA" sz="2800" b="1" dirty="0">
                <a:latin typeface="Arial" panose="020B0604020202020204" pitchFamily="34" charset="0"/>
                <a:cs typeface="Arial" panose="020B0604020202020204" pitchFamily="34" charset="0"/>
              </a:rPr>
              <a:t>في وقت مناسب للمدرس والطلبة، </a:t>
            </a:r>
            <a:r>
              <a:rPr lang="ar-SA" sz="2800" b="1" dirty="0">
                <a:solidFill>
                  <a:srgbClr val="FF0000"/>
                </a:solidFill>
                <a:latin typeface="Arial" panose="020B0604020202020204" pitchFamily="34" charset="0"/>
                <a:cs typeface="Arial" panose="020B0604020202020204" pitchFamily="34" charset="0"/>
              </a:rPr>
              <a:t>ويجوز أن ترتب ساعات وجاهية في مؤسسة التعليم العالي حسب الاصول إن لزم</a:t>
            </a:r>
            <a:r>
              <a:rPr lang="ar-SA" sz="2800" b="1" dirty="0">
                <a:latin typeface="Arial" panose="020B0604020202020204" pitchFamily="34" charset="0"/>
                <a:cs typeface="Arial" panose="020B0604020202020204" pitchFamily="34" charset="0"/>
              </a:rPr>
              <a:t>، أما مواد </a:t>
            </a:r>
            <a:r>
              <a:rPr lang="ar-SA" sz="2800" b="1" dirty="0">
                <a:solidFill>
                  <a:srgbClr val="FF0000"/>
                </a:solidFill>
                <a:latin typeface="Arial" panose="020B0604020202020204" pitchFamily="34" charset="0"/>
                <a:cs typeface="Arial" panose="020B0604020202020204" pitchFamily="34" charset="0"/>
              </a:rPr>
              <a:t>التعلم المدمج </a:t>
            </a:r>
            <a:r>
              <a:rPr lang="ar-SA" sz="2800" b="1" dirty="0">
                <a:latin typeface="Arial" panose="020B0604020202020204" pitchFamily="34" charset="0"/>
                <a:cs typeface="Arial" panose="020B0604020202020204" pitchFamily="34" charset="0"/>
              </a:rPr>
              <a:t>فتكون </a:t>
            </a:r>
            <a:r>
              <a:rPr lang="ar-SA" sz="2800" b="1" dirty="0">
                <a:solidFill>
                  <a:srgbClr val="FF0000"/>
                </a:solidFill>
                <a:latin typeface="Arial" panose="020B0604020202020204" pitchFamily="34" charset="0"/>
                <a:cs typeface="Arial" panose="020B0604020202020204" pitchFamily="34" charset="0"/>
              </a:rPr>
              <a:t>الساعات المكتبية </a:t>
            </a:r>
            <a:r>
              <a:rPr lang="ar-SA" sz="2800" b="1" dirty="0">
                <a:latin typeface="Arial" panose="020B0604020202020204" pitchFamily="34" charset="0"/>
                <a:cs typeface="Arial" panose="020B0604020202020204" pitchFamily="34" charset="0"/>
              </a:rPr>
              <a:t>المتعلقة بها </a:t>
            </a:r>
            <a:r>
              <a:rPr lang="ar-SA" sz="2800" b="1" dirty="0">
                <a:solidFill>
                  <a:srgbClr val="FF0000"/>
                </a:solidFill>
                <a:latin typeface="Arial" panose="020B0604020202020204" pitchFamily="34" charset="0"/>
                <a:cs typeface="Arial" panose="020B0604020202020204" pitchFamily="34" charset="0"/>
              </a:rPr>
              <a:t>وجاهية</a:t>
            </a:r>
            <a:r>
              <a:rPr lang="ar-SA" sz="2800" b="1" dirty="0">
                <a:latin typeface="Arial" panose="020B0604020202020204" pitchFamily="34" charset="0"/>
                <a:cs typeface="Arial" panose="020B0604020202020204" pitchFamily="34" charset="0"/>
              </a:rPr>
              <a:t>.</a:t>
            </a:r>
            <a:endParaRPr lang="en-US" sz="2800" b="1" dirty="0">
              <a:latin typeface="Arial" panose="020B0604020202020204" pitchFamily="34" charset="0"/>
              <a:cs typeface="Arial" panose="020B0604020202020204" pitchFamily="34" charset="0"/>
            </a:endParaRPr>
          </a:p>
          <a:p>
            <a:pPr marL="342900" indent="-342900" algn="just" rtl="1">
              <a:buSzPct val="200000"/>
              <a:buFont typeface="Wingdings" panose="05000000000000000000" pitchFamily="2" charset="2"/>
              <a:buChar char="§"/>
            </a:pPr>
            <a:endParaRPr lang="ar-JO" sz="17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en-US" sz="1600" b="1" dirty="0"/>
          </a:p>
        </p:txBody>
      </p:sp>
      <p:sp>
        <p:nvSpPr>
          <p:cNvPr id="9" name="مستطيل 3"/>
          <p:cNvSpPr/>
          <p:nvPr/>
        </p:nvSpPr>
        <p:spPr>
          <a:xfrm>
            <a:off x="998483" y="174654"/>
            <a:ext cx="10930757" cy="769441"/>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4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آلية دوام الطلبة </a:t>
            </a:r>
            <a:endParaRPr lang="ar-EG" sz="44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15634746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379" y="1557074"/>
            <a:ext cx="11035861" cy="3785652"/>
          </a:xfrm>
          <a:prstGeom prst="rect">
            <a:avLst/>
          </a:prstGeom>
        </p:spPr>
        <p:txBody>
          <a:bodyPr wrap="square">
            <a:spAutoFit/>
          </a:bodyPr>
          <a:lstStyle/>
          <a:p>
            <a:pPr marL="342900" lvl="1" indent="-342900" algn="just" rtl="1">
              <a:lnSpc>
                <a:spcPct val="150000"/>
              </a:lnSpc>
              <a:buSzPct val="150000"/>
              <a:buFont typeface="Arial" panose="020B0604020202020204" pitchFamily="34" charset="0"/>
              <a:buChar char="•"/>
            </a:pPr>
            <a:r>
              <a:rPr lang="ar-SA" sz="4000" b="1" dirty="0" smtClean="0">
                <a:latin typeface="Arial" panose="020B0604020202020204" pitchFamily="34" charset="0"/>
                <a:cs typeface="Arial" panose="020B0604020202020204" pitchFamily="34" charset="0"/>
              </a:rPr>
              <a:t>تقوم </a:t>
            </a:r>
            <a:r>
              <a:rPr lang="ar-SA" sz="4000" b="1" dirty="0">
                <a:latin typeface="Arial" panose="020B0604020202020204" pitchFamily="34" charset="0"/>
                <a:cs typeface="Arial" panose="020B0604020202020204" pitchFamily="34" charset="0"/>
              </a:rPr>
              <a:t>الجهات المعنية </a:t>
            </a:r>
            <a:r>
              <a:rPr lang="ar-SA" sz="4000" b="1" dirty="0">
                <a:solidFill>
                  <a:srgbClr val="FF0000"/>
                </a:solidFill>
                <a:latin typeface="Arial" panose="020B0604020202020204" pitchFamily="34" charset="0"/>
                <a:cs typeface="Arial" panose="020B0604020202020204" pitchFamily="34" charset="0"/>
              </a:rPr>
              <a:t>بالجودة والتطوير </a:t>
            </a:r>
            <a:r>
              <a:rPr lang="ar-SA" sz="4000" b="1" dirty="0">
                <a:latin typeface="Arial" panose="020B0604020202020204" pitchFamily="34" charset="0"/>
                <a:cs typeface="Arial" panose="020B0604020202020204" pitchFamily="34" charset="0"/>
              </a:rPr>
              <a:t>(مركز او وحدة الجودة والتطوير او من يمثلهما) في مؤسسات التعليم العالي بإعداد </a:t>
            </a:r>
            <a:r>
              <a:rPr lang="ar-SA" sz="4000" b="1" dirty="0" smtClean="0">
                <a:solidFill>
                  <a:srgbClr val="FF0000"/>
                </a:solidFill>
                <a:latin typeface="Arial" panose="020B0604020202020204" pitchFamily="34" charset="0"/>
                <a:cs typeface="Arial" panose="020B0604020202020204" pitchFamily="34" charset="0"/>
              </a:rPr>
              <a:t>استبيان</a:t>
            </a:r>
            <a:r>
              <a:rPr lang="ar-JO" sz="4000" b="1" dirty="0" smtClean="0">
                <a:solidFill>
                  <a:srgbClr val="FF0000"/>
                </a:solidFill>
                <a:latin typeface="Arial" panose="020B0604020202020204" pitchFamily="34" charset="0"/>
                <a:cs typeface="Arial" panose="020B0604020202020204" pitchFamily="34" charset="0"/>
              </a:rPr>
              <a:t>ات</a:t>
            </a:r>
            <a:r>
              <a:rPr lang="ar-SA" sz="4000" b="1" dirty="0" smtClean="0">
                <a:solidFill>
                  <a:srgbClr val="FF0000"/>
                </a:solidFill>
                <a:latin typeface="Arial" panose="020B0604020202020204" pitchFamily="34" charset="0"/>
                <a:cs typeface="Arial" panose="020B0604020202020204" pitchFamily="34" charset="0"/>
              </a:rPr>
              <a:t> الكتروني</a:t>
            </a:r>
            <a:r>
              <a:rPr lang="ar-JO" sz="4000" b="1" dirty="0" smtClean="0">
                <a:solidFill>
                  <a:srgbClr val="FF0000"/>
                </a:solidFill>
                <a:latin typeface="Arial" panose="020B0604020202020204" pitchFamily="34" charset="0"/>
                <a:cs typeface="Arial" panose="020B0604020202020204" pitchFamily="34" charset="0"/>
              </a:rPr>
              <a:t>ة</a:t>
            </a:r>
            <a:r>
              <a:rPr lang="ar-SA" sz="4000" b="1" dirty="0" smtClean="0">
                <a:solidFill>
                  <a:srgbClr val="FF0000"/>
                </a:solidFill>
                <a:latin typeface="Arial" panose="020B0604020202020204" pitchFamily="34" charset="0"/>
                <a:cs typeface="Arial" panose="020B0604020202020204" pitchFamily="34" charset="0"/>
              </a:rPr>
              <a:t> </a:t>
            </a:r>
            <a:r>
              <a:rPr lang="ar-SA" sz="4000" b="1" dirty="0" smtClean="0">
                <a:latin typeface="Arial" panose="020B0604020202020204" pitchFamily="34" charset="0"/>
                <a:cs typeface="Arial" panose="020B0604020202020204" pitchFamily="34" charset="0"/>
              </a:rPr>
              <a:t>موجه</a:t>
            </a:r>
            <a:r>
              <a:rPr lang="ar-JO" sz="4000" b="1" dirty="0" smtClean="0">
                <a:latin typeface="Arial" panose="020B0604020202020204" pitchFamily="34" charset="0"/>
                <a:cs typeface="Arial" panose="020B0604020202020204" pitchFamily="34" charset="0"/>
              </a:rPr>
              <a:t>ة</a:t>
            </a:r>
            <a:r>
              <a:rPr lang="ar-SA" sz="4000" b="1" dirty="0" smtClean="0">
                <a:latin typeface="Arial" panose="020B0604020202020204" pitchFamily="34" charset="0"/>
                <a:cs typeface="Arial" panose="020B0604020202020204" pitchFamily="34" charset="0"/>
              </a:rPr>
              <a:t> </a:t>
            </a:r>
            <a:r>
              <a:rPr lang="ar-SA" sz="4000" b="1" dirty="0">
                <a:solidFill>
                  <a:srgbClr val="FF0000"/>
                </a:solidFill>
                <a:latin typeface="Arial" panose="020B0604020202020204" pitchFamily="34" charset="0"/>
                <a:cs typeface="Arial" panose="020B0604020202020204" pitchFamily="34" charset="0"/>
              </a:rPr>
              <a:t>لأعضاء هيئة التدريس </a:t>
            </a:r>
            <a:r>
              <a:rPr lang="ar-JO" sz="4000" b="1" dirty="0" smtClean="0">
                <a:solidFill>
                  <a:srgbClr val="FF0000"/>
                </a:solidFill>
                <a:latin typeface="Arial" panose="020B0604020202020204" pitchFamily="34" charset="0"/>
                <a:cs typeface="Arial" panose="020B0604020202020204" pitchFamily="34" charset="0"/>
              </a:rPr>
              <a:t>والطلبة </a:t>
            </a:r>
            <a:r>
              <a:rPr lang="ar-SA" sz="4000" b="1" dirty="0" smtClean="0">
                <a:latin typeface="Arial" panose="020B0604020202020204" pitchFamily="34" charset="0"/>
                <a:cs typeface="Arial" panose="020B0604020202020204" pitchFamily="34" charset="0"/>
              </a:rPr>
              <a:t>للحصول </a:t>
            </a:r>
            <a:r>
              <a:rPr lang="ar-SA" sz="4000" b="1" dirty="0">
                <a:latin typeface="Arial" panose="020B0604020202020204" pitchFamily="34" charset="0"/>
                <a:cs typeface="Arial" panose="020B0604020202020204" pitchFamily="34" charset="0"/>
              </a:rPr>
              <a:t>على </a:t>
            </a:r>
            <a:r>
              <a:rPr lang="ar-SA" sz="4000" b="1" dirty="0">
                <a:solidFill>
                  <a:srgbClr val="FF0000"/>
                </a:solidFill>
                <a:latin typeface="Arial" panose="020B0604020202020204" pitchFamily="34" charset="0"/>
                <a:cs typeface="Arial" panose="020B0604020202020204" pitchFamily="34" charset="0"/>
              </a:rPr>
              <a:t>التغذية الراجعة </a:t>
            </a:r>
            <a:r>
              <a:rPr lang="ar-SA" sz="4000" b="1" dirty="0">
                <a:latin typeface="Arial" panose="020B0604020202020204" pitchFamily="34" charset="0"/>
                <a:cs typeface="Arial" panose="020B0604020202020204" pitchFamily="34" charset="0"/>
              </a:rPr>
              <a:t>لغايات </a:t>
            </a:r>
            <a:r>
              <a:rPr lang="ar-SA" sz="4000" b="1" dirty="0">
                <a:solidFill>
                  <a:srgbClr val="FF0000"/>
                </a:solidFill>
                <a:latin typeface="Arial" panose="020B0604020202020204" pitchFamily="34" charset="0"/>
                <a:cs typeface="Arial" panose="020B0604020202020204" pitchFamily="34" charset="0"/>
              </a:rPr>
              <a:t>التحسين والتطوير</a:t>
            </a:r>
            <a:r>
              <a:rPr lang="ar-SA" sz="4000" b="1" dirty="0" smtClean="0">
                <a:latin typeface="Arial" panose="020B0604020202020204" pitchFamily="34" charset="0"/>
                <a:cs typeface="Arial" panose="020B0604020202020204" pitchFamily="34" charset="0"/>
              </a:rPr>
              <a:t>.</a:t>
            </a:r>
            <a:endParaRPr lang="en-US" sz="1400" b="1" dirty="0"/>
          </a:p>
        </p:txBody>
      </p:sp>
      <p:sp>
        <p:nvSpPr>
          <p:cNvPr id="9" name="مستطيل 3"/>
          <p:cNvSpPr/>
          <p:nvPr/>
        </p:nvSpPr>
        <p:spPr>
          <a:xfrm>
            <a:off x="945930" y="548147"/>
            <a:ext cx="10930757" cy="707886"/>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تطوير وتحسين التعلم الالكتروني الكامل عن بعد والمدمج</a:t>
            </a:r>
            <a:endParaRPr lang="ar-EG"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1179519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379" y="1132532"/>
            <a:ext cx="11035861" cy="5078313"/>
          </a:xfrm>
          <a:prstGeom prst="rect">
            <a:avLst/>
          </a:prstGeom>
        </p:spPr>
        <p:txBody>
          <a:bodyPr wrap="square">
            <a:spAutoFit/>
          </a:bodyPr>
          <a:lstStyle/>
          <a:p>
            <a:pPr marL="0" lvl="1" algn="just" rtl="1">
              <a:lnSpc>
                <a:spcPct val="150000"/>
              </a:lnSpc>
              <a:buSzPct val="250000"/>
            </a:pPr>
            <a:r>
              <a:rPr lang="ar-SA" sz="2800" b="1" dirty="0">
                <a:latin typeface="Arial" panose="020B0604020202020204" pitchFamily="34" charset="0"/>
                <a:cs typeface="Arial" panose="020B0604020202020204" pitchFamily="34" charset="0"/>
              </a:rPr>
              <a:t>يتم </a:t>
            </a:r>
            <a:r>
              <a:rPr lang="ar-SA" sz="2800" b="1" dirty="0">
                <a:solidFill>
                  <a:srgbClr val="FF0000"/>
                </a:solidFill>
                <a:latin typeface="Arial" panose="020B0604020202020204" pitchFamily="34" charset="0"/>
                <a:cs typeface="Arial" panose="020B0604020202020204" pitchFamily="34" charset="0"/>
              </a:rPr>
              <a:t>تقييم</a:t>
            </a:r>
            <a:r>
              <a:rPr lang="ar-SA" sz="2800" b="1" dirty="0">
                <a:latin typeface="Arial" panose="020B0604020202020204" pitchFamily="34" charset="0"/>
                <a:cs typeface="Arial" panose="020B0604020202020204" pitchFamily="34" charset="0"/>
              </a:rPr>
              <a:t> الطلبة في </a:t>
            </a:r>
            <a:r>
              <a:rPr lang="ar-SA" sz="2800" b="1" dirty="0">
                <a:solidFill>
                  <a:srgbClr val="FF0000"/>
                </a:solidFill>
                <a:latin typeface="Arial" panose="020B0604020202020204" pitchFamily="34" charset="0"/>
                <a:cs typeface="Arial" panose="020B0604020202020204" pitchFamily="34" charset="0"/>
              </a:rPr>
              <a:t>التعلم الالكتروني الكامل عن بعد </a:t>
            </a:r>
            <a:r>
              <a:rPr lang="ar-SA" sz="2800" b="1" dirty="0">
                <a:latin typeface="Arial" panose="020B0604020202020204" pitchFamily="34" charset="0"/>
                <a:cs typeface="Arial" panose="020B0604020202020204" pitchFamily="34" charset="0"/>
              </a:rPr>
              <a:t>من خلال الآتي:</a:t>
            </a:r>
            <a:endParaRPr lang="en-US" sz="2800" b="1" dirty="0">
              <a:latin typeface="Arial" panose="020B0604020202020204" pitchFamily="34" charset="0"/>
              <a:cs typeface="Arial" panose="020B0604020202020204" pitchFamily="34" charset="0"/>
            </a:endParaRPr>
          </a:p>
          <a:p>
            <a:pPr marL="342900" lvl="1" indent="-342900" algn="just" rtl="1">
              <a:lnSpc>
                <a:spcPct val="150000"/>
              </a:lnSpc>
              <a:buSzPct val="100000"/>
              <a:buFont typeface="+mj-lt"/>
              <a:buAutoNum type="arabicPeriod"/>
            </a:pPr>
            <a:r>
              <a:rPr lang="ar-SA" sz="2400" b="1" dirty="0">
                <a:solidFill>
                  <a:srgbClr val="FF0000"/>
                </a:solidFill>
                <a:latin typeface="Arial" panose="020B0604020202020204" pitchFamily="34" charset="0"/>
                <a:cs typeface="Arial" panose="020B0604020202020204" pitchFamily="34" charset="0"/>
              </a:rPr>
              <a:t>الأعمال الفصلية </a:t>
            </a:r>
            <a:r>
              <a:rPr lang="ar-SA" sz="2400" b="1" dirty="0">
                <a:latin typeface="Arial" panose="020B0604020202020204" pitchFamily="34" charset="0"/>
                <a:cs typeface="Arial" panose="020B0604020202020204" pitchFamily="34" charset="0"/>
              </a:rPr>
              <a:t>(</a:t>
            </a:r>
            <a:r>
              <a:rPr lang="ar-SA" sz="2400" b="1" dirty="0">
                <a:solidFill>
                  <a:srgbClr val="FF0000"/>
                </a:solidFill>
                <a:latin typeface="Arial" panose="020B0604020202020204" pitchFamily="34" charset="0"/>
                <a:cs typeface="Arial" panose="020B0604020202020204" pitchFamily="34" charset="0"/>
              </a:rPr>
              <a:t>ما قبل الامتحان النهائي</a:t>
            </a:r>
            <a:r>
              <a:rPr lang="ar-SA" sz="2400" b="1" dirty="0">
                <a:latin typeface="Arial" panose="020B0604020202020204" pitchFamily="34" charset="0"/>
                <a:cs typeface="Arial" panose="020B0604020202020204" pitchFamily="34" charset="0"/>
              </a:rPr>
              <a:t>)، ويخصص لها </a:t>
            </a:r>
            <a:r>
              <a:rPr lang="ar-SA" sz="2400" b="1" dirty="0">
                <a:solidFill>
                  <a:srgbClr val="FF0000"/>
                </a:solidFill>
                <a:latin typeface="Arial" panose="020B0604020202020204" pitchFamily="34" charset="0"/>
                <a:cs typeface="Arial" panose="020B0604020202020204" pitchFamily="34" charset="0"/>
              </a:rPr>
              <a:t>(30%-50%) لطلبة البكالوريوس </a:t>
            </a:r>
            <a:r>
              <a:rPr lang="ar-SA" sz="2400" b="1" dirty="0">
                <a:latin typeface="Arial" panose="020B0604020202020204" pitchFamily="34" charset="0"/>
                <a:cs typeface="Arial" panose="020B0604020202020204" pitchFamily="34" charset="0"/>
              </a:rPr>
              <a:t>و </a:t>
            </a:r>
            <a:r>
              <a:rPr lang="ar-SA" sz="2400" b="1" dirty="0">
                <a:solidFill>
                  <a:srgbClr val="FF0000"/>
                </a:solidFill>
                <a:latin typeface="Arial" panose="020B0604020202020204" pitchFamily="34" charset="0"/>
                <a:cs typeface="Arial" panose="020B0604020202020204" pitchFamily="34" charset="0"/>
              </a:rPr>
              <a:t>(60%) لطلبة الدراسات العليا</a:t>
            </a:r>
            <a:r>
              <a:rPr lang="ar-SA" sz="2400" b="1" dirty="0">
                <a:latin typeface="Arial" panose="020B0604020202020204" pitchFamily="34" charset="0"/>
                <a:cs typeface="Arial" panose="020B0604020202020204" pitchFamily="34" charset="0"/>
              </a:rPr>
              <a:t>، وتشمل </a:t>
            </a:r>
            <a:r>
              <a:rPr lang="ar-SA" sz="2400" b="1" dirty="0">
                <a:solidFill>
                  <a:srgbClr val="FF0000"/>
                </a:solidFill>
                <a:latin typeface="Arial" panose="020B0604020202020204" pitchFamily="34" charset="0"/>
                <a:cs typeface="Arial" panose="020B0604020202020204" pitchFamily="34" charset="0"/>
              </a:rPr>
              <a:t>الأنشطة الإلكترونية</a:t>
            </a:r>
            <a:r>
              <a:rPr lang="ar-SA" sz="2400" b="1" dirty="0">
                <a:latin typeface="Arial" panose="020B0604020202020204" pitchFamily="34" charset="0"/>
                <a:cs typeface="Arial" panose="020B0604020202020204" pitchFamily="34" charset="0"/>
              </a:rPr>
              <a:t>، مثل </a:t>
            </a:r>
            <a:r>
              <a:rPr lang="ar-SA" sz="2400" b="1" dirty="0">
                <a:solidFill>
                  <a:srgbClr val="FF0000"/>
                </a:solidFill>
                <a:latin typeface="Arial" panose="020B0604020202020204" pitchFamily="34" charset="0"/>
                <a:cs typeface="Arial" panose="020B0604020202020204" pitchFamily="34" charset="0"/>
              </a:rPr>
              <a:t>الامتحانات القصيرة </a:t>
            </a:r>
            <a:r>
              <a:rPr lang="ar-SA" sz="2400" b="1" dirty="0">
                <a:latin typeface="Arial" panose="020B0604020202020204" pitchFamily="34" charset="0"/>
                <a:cs typeface="Arial" panose="020B0604020202020204" pitchFamily="34" charset="0"/>
              </a:rPr>
              <a:t>و</a:t>
            </a:r>
            <a:r>
              <a:rPr lang="ar-SA" sz="2400" b="1" dirty="0">
                <a:solidFill>
                  <a:srgbClr val="FF0000"/>
                </a:solidFill>
                <a:latin typeface="Arial" panose="020B0604020202020204" pitchFamily="34" charset="0"/>
                <a:cs typeface="Arial" panose="020B0604020202020204" pitchFamily="34" charset="0"/>
              </a:rPr>
              <a:t>التقارير</a:t>
            </a:r>
            <a:r>
              <a:rPr lang="ar-SA" sz="2400" b="1" dirty="0">
                <a:latin typeface="Arial" panose="020B0604020202020204" pitchFamily="34" charset="0"/>
                <a:cs typeface="Arial" panose="020B0604020202020204" pitchFamily="34" charset="0"/>
              </a:rPr>
              <a:t> و</a:t>
            </a:r>
            <a:r>
              <a:rPr lang="ar-SA" sz="2400" b="1" dirty="0">
                <a:solidFill>
                  <a:srgbClr val="FF0000"/>
                </a:solidFill>
                <a:latin typeface="Arial" panose="020B0604020202020204" pitchFamily="34" charset="0"/>
                <a:cs typeface="Arial" panose="020B0604020202020204" pitchFamily="34" charset="0"/>
              </a:rPr>
              <a:t>البحوث والمشاركات الطلابية </a:t>
            </a:r>
            <a:r>
              <a:rPr lang="ar-SA" sz="2400" b="1" dirty="0">
                <a:latin typeface="Arial" panose="020B0604020202020204" pitchFamily="34" charset="0"/>
                <a:cs typeface="Arial" panose="020B0604020202020204" pitchFamily="34" charset="0"/>
              </a:rPr>
              <a:t>و</a:t>
            </a:r>
            <a:r>
              <a:rPr lang="ar-SA" sz="2400" b="1" dirty="0">
                <a:solidFill>
                  <a:srgbClr val="FF0000"/>
                </a:solidFill>
                <a:latin typeface="Arial" panose="020B0604020202020204" pitchFamily="34" charset="0"/>
                <a:cs typeface="Arial" panose="020B0604020202020204" pitchFamily="34" charset="0"/>
              </a:rPr>
              <a:t>المشاريع</a:t>
            </a:r>
            <a:r>
              <a:rPr lang="ar-SA" sz="2400" b="1" dirty="0">
                <a:latin typeface="Arial" panose="020B0604020202020204" pitchFamily="34" charset="0"/>
                <a:cs typeface="Arial" panose="020B0604020202020204" pitchFamily="34" charset="0"/>
              </a:rPr>
              <a:t> وأية أعمال أخرى يرى المدرس أنها مناسبة لطبيعة المساق، ويتم </a:t>
            </a:r>
            <a:r>
              <a:rPr lang="ar-SA" sz="2400" b="1" dirty="0">
                <a:solidFill>
                  <a:srgbClr val="FF0000"/>
                </a:solidFill>
                <a:latin typeface="Arial" panose="020B0604020202020204" pitchFamily="34" charset="0"/>
                <a:cs typeface="Arial" panose="020B0604020202020204" pitchFamily="34" charset="0"/>
              </a:rPr>
              <a:t>تنفيذ هذه الأعمال وتقييمها من خلال منصة التعلم عن بعد</a:t>
            </a:r>
            <a:r>
              <a:rPr lang="ar-SA" sz="2400" b="1" dirty="0">
                <a:latin typeface="Arial" panose="020B0604020202020204" pitchFamily="34" charset="0"/>
                <a:cs typeface="Arial" panose="020B0604020202020204" pitchFamily="34" charset="0"/>
              </a:rPr>
              <a:t>، كما يمكن </a:t>
            </a:r>
            <a:r>
              <a:rPr lang="ar-SA" sz="2400" b="1" dirty="0">
                <a:solidFill>
                  <a:srgbClr val="FF0000"/>
                </a:solidFill>
                <a:latin typeface="Arial" panose="020B0604020202020204" pitchFamily="34" charset="0"/>
                <a:cs typeface="Arial" panose="020B0604020202020204" pitchFamily="34" charset="0"/>
              </a:rPr>
              <a:t>الاستعانة بمنصات تعليم الكتروني إضافية</a:t>
            </a:r>
            <a:r>
              <a:rPr lang="ar-SA" sz="2400" b="1" dirty="0">
                <a:latin typeface="Arial" panose="020B0604020202020204" pitchFamily="34" charset="0"/>
                <a:cs typeface="Arial" panose="020B0604020202020204" pitchFamily="34" charset="0"/>
              </a:rPr>
              <a:t> كوسائل مساندة لمنصة التعلم عن بعد.</a:t>
            </a:r>
            <a:endParaRPr lang="en-US" sz="2400" b="1" dirty="0">
              <a:latin typeface="Arial" panose="020B0604020202020204" pitchFamily="34" charset="0"/>
              <a:cs typeface="Arial" panose="020B0604020202020204" pitchFamily="34" charset="0"/>
            </a:endParaRPr>
          </a:p>
          <a:p>
            <a:pPr marL="342900" lvl="1" indent="-342900" algn="just" rtl="1">
              <a:lnSpc>
                <a:spcPct val="150000"/>
              </a:lnSpc>
              <a:buSzPct val="100000"/>
              <a:buFont typeface="+mj-lt"/>
              <a:buAutoNum type="arabicPeriod"/>
            </a:pPr>
            <a:r>
              <a:rPr lang="ar-SA" sz="2400" b="1" dirty="0">
                <a:solidFill>
                  <a:srgbClr val="FF0000"/>
                </a:solidFill>
                <a:latin typeface="Arial" panose="020B0604020202020204" pitchFamily="34" charset="0"/>
                <a:cs typeface="Arial" panose="020B0604020202020204" pitchFamily="34" charset="0"/>
              </a:rPr>
              <a:t>الامتحان النهائي </a:t>
            </a:r>
            <a:r>
              <a:rPr lang="ar-SA" sz="2400" b="1" dirty="0">
                <a:latin typeface="Arial" panose="020B0604020202020204" pitchFamily="34" charset="0"/>
                <a:cs typeface="Arial" panose="020B0604020202020204" pitchFamily="34" charset="0"/>
              </a:rPr>
              <a:t>و</a:t>
            </a:r>
            <a:r>
              <a:rPr lang="ar-SA" sz="2400" b="1" dirty="0">
                <a:solidFill>
                  <a:srgbClr val="FF0000"/>
                </a:solidFill>
                <a:latin typeface="Arial" panose="020B0604020202020204" pitchFamily="34" charset="0"/>
                <a:cs typeface="Arial" panose="020B0604020202020204" pitchFamily="34" charset="0"/>
              </a:rPr>
              <a:t>الامتحانات الفصلية </a:t>
            </a:r>
            <a:r>
              <a:rPr lang="ar-SA" sz="2400" b="1" dirty="0">
                <a:latin typeface="Arial" panose="020B0604020202020204" pitchFamily="34" charset="0"/>
                <a:cs typeface="Arial" panose="020B0604020202020204" pitchFamily="34" charset="0"/>
              </a:rPr>
              <a:t>ويخصص لها </a:t>
            </a:r>
            <a:r>
              <a:rPr lang="ar-SA" sz="2400" b="1" dirty="0">
                <a:solidFill>
                  <a:srgbClr val="FF0000"/>
                </a:solidFill>
                <a:latin typeface="Arial" panose="020B0604020202020204" pitchFamily="34" charset="0"/>
                <a:cs typeface="Arial" panose="020B0604020202020204" pitchFamily="34" charset="0"/>
              </a:rPr>
              <a:t>(50%-70%) لطلبة البكالوريوس </a:t>
            </a:r>
            <a:r>
              <a:rPr lang="ar-SA" sz="2400" b="1" dirty="0">
                <a:latin typeface="Arial" panose="020B0604020202020204" pitchFamily="34" charset="0"/>
                <a:cs typeface="Arial" panose="020B0604020202020204" pitchFamily="34" charset="0"/>
              </a:rPr>
              <a:t>و </a:t>
            </a:r>
            <a:r>
              <a:rPr lang="ar-SA" sz="2400" b="1" dirty="0">
                <a:solidFill>
                  <a:srgbClr val="FF0000"/>
                </a:solidFill>
                <a:latin typeface="Arial" panose="020B0604020202020204" pitchFamily="34" charset="0"/>
                <a:cs typeface="Arial" panose="020B0604020202020204" pitchFamily="34" charset="0"/>
              </a:rPr>
              <a:t>(40%) لطلبة الدراسات العليا</a:t>
            </a:r>
            <a:r>
              <a:rPr lang="ar-SA" sz="2400" b="1" dirty="0">
                <a:latin typeface="Arial" panose="020B0604020202020204" pitchFamily="34" charset="0"/>
                <a:cs typeface="Arial" panose="020B0604020202020204" pitchFamily="34" charset="0"/>
              </a:rPr>
              <a:t>، وتعقد هذه الامتحانات من خلال </a:t>
            </a:r>
            <a:r>
              <a:rPr lang="ar-SA" sz="2400" b="1" dirty="0">
                <a:solidFill>
                  <a:srgbClr val="FF0000"/>
                </a:solidFill>
                <a:latin typeface="Arial" panose="020B0604020202020204" pitchFamily="34" charset="0"/>
                <a:cs typeface="Arial" panose="020B0604020202020204" pitchFamily="34" charset="0"/>
              </a:rPr>
              <a:t>نظام الامتحانات المحوسبة </a:t>
            </a:r>
            <a:r>
              <a:rPr lang="ar-SA" sz="2400" b="1" dirty="0">
                <a:latin typeface="Arial" panose="020B0604020202020204" pitchFamily="34" charset="0"/>
                <a:cs typeface="Arial" panose="020B0604020202020204" pitchFamily="34" charset="0"/>
              </a:rPr>
              <a:t>او </a:t>
            </a:r>
            <a:r>
              <a:rPr lang="ar-SA" sz="2400" b="1" dirty="0">
                <a:solidFill>
                  <a:srgbClr val="FF0000"/>
                </a:solidFill>
                <a:latin typeface="Arial" panose="020B0604020202020204" pitchFamily="34" charset="0"/>
                <a:cs typeface="Arial" panose="020B0604020202020204" pitchFamily="34" charset="0"/>
              </a:rPr>
              <a:t>منصة التعلم عن بعد </a:t>
            </a:r>
            <a:r>
              <a:rPr lang="ar-SA" sz="2400" b="1" dirty="0">
                <a:latin typeface="Arial" panose="020B0604020202020204" pitchFamily="34" charset="0"/>
                <a:cs typeface="Arial" panose="020B0604020202020204" pitchFamily="34" charset="0"/>
              </a:rPr>
              <a:t>المعتمدة في مؤسسات التعليم </a:t>
            </a:r>
            <a:r>
              <a:rPr lang="ar-SA" sz="2400" b="1" dirty="0" smtClean="0">
                <a:latin typeface="Arial" panose="020B0604020202020204" pitchFamily="34" charset="0"/>
                <a:cs typeface="Arial" panose="020B0604020202020204" pitchFamily="34" charset="0"/>
              </a:rPr>
              <a:t>العالي.</a:t>
            </a:r>
            <a:endParaRPr lang="en-US" sz="2400" b="1" dirty="0">
              <a:latin typeface="Arial" panose="020B0604020202020204" pitchFamily="34" charset="0"/>
              <a:cs typeface="Arial" panose="020B0604020202020204" pitchFamily="34" charset="0"/>
            </a:endParaRPr>
          </a:p>
        </p:txBody>
      </p:sp>
      <p:sp>
        <p:nvSpPr>
          <p:cNvPr id="9" name="مستطيل 3"/>
          <p:cNvSpPr/>
          <p:nvPr/>
        </p:nvSpPr>
        <p:spPr>
          <a:xfrm>
            <a:off x="998483" y="221576"/>
            <a:ext cx="10930757" cy="707886"/>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آلية تقييم الطلبة في التعلم الالكتروني الكامل عن بعد</a:t>
            </a:r>
            <a:endParaRPr lang="ar-EG"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1107596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379" y="915235"/>
            <a:ext cx="11035861" cy="5816977"/>
          </a:xfrm>
          <a:prstGeom prst="rect">
            <a:avLst/>
          </a:prstGeom>
        </p:spPr>
        <p:txBody>
          <a:bodyPr wrap="square">
            <a:spAutoFit/>
          </a:bodyPr>
          <a:lstStyle/>
          <a:p>
            <a:pPr marL="342900" lvl="1" indent="-342900" algn="just" rtl="1">
              <a:lnSpc>
                <a:spcPct val="150000"/>
              </a:lnSpc>
              <a:buSzPct val="200000"/>
              <a:buFont typeface="Arial" panose="020B0604020202020204" pitchFamily="34" charset="0"/>
              <a:buChar char="•"/>
            </a:pPr>
            <a:r>
              <a:rPr lang="ar-SA" sz="2000" b="1" dirty="0">
                <a:latin typeface="Arial" panose="020B0604020202020204" pitchFamily="34" charset="0"/>
                <a:cs typeface="Arial" panose="020B0604020202020204" pitchFamily="34" charset="0"/>
              </a:rPr>
              <a:t>توفير </a:t>
            </a:r>
            <a:r>
              <a:rPr lang="ar-SA" sz="2000" b="1" dirty="0">
                <a:solidFill>
                  <a:srgbClr val="FF0000"/>
                </a:solidFill>
                <a:latin typeface="Arial" panose="020B0604020202020204" pitchFamily="34" charset="0"/>
                <a:cs typeface="Arial" panose="020B0604020202020204" pitchFamily="34" charset="0"/>
              </a:rPr>
              <a:t>أدلة أرشادية للتعلم الإلكتروني الكامل عن بعد والتعلم المدمج وأساليب التدريس والتقييم فيهما والمنصات </a:t>
            </a:r>
            <a:r>
              <a:rPr lang="ar-SA" sz="2000" b="1" dirty="0">
                <a:latin typeface="Arial" panose="020B0604020202020204" pitchFamily="34" charset="0"/>
                <a:cs typeface="Arial" panose="020B0604020202020204" pitchFamily="34" charset="0"/>
              </a:rPr>
              <a:t>التي تنفذ من خلالها.</a:t>
            </a:r>
            <a:endParaRPr lang="en-US" sz="2000"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sz="2000" b="1" dirty="0">
                <a:latin typeface="Arial" panose="020B0604020202020204" pitchFamily="34" charset="0"/>
                <a:cs typeface="Arial" panose="020B0604020202020204" pitchFamily="34" charset="0"/>
              </a:rPr>
              <a:t>توفير مجموعة من </a:t>
            </a:r>
            <a:r>
              <a:rPr lang="ar-SA" sz="2000" b="1" dirty="0">
                <a:solidFill>
                  <a:srgbClr val="FF0000"/>
                </a:solidFill>
                <a:latin typeface="Arial" panose="020B0604020202020204" pitchFamily="34" charset="0"/>
                <a:cs typeface="Arial" panose="020B0604020202020204" pitchFamily="34" charset="0"/>
              </a:rPr>
              <a:t>الفيديوهات الخاصة بالتدريب على منصات التعلم الالكتروني </a:t>
            </a:r>
            <a:r>
              <a:rPr lang="ar-SA" sz="2000" b="1" dirty="0">
                <a:latin typeface="Arial" panose="020B0604020202020204" pitchFamily="34" charset="0"/>
                <a:cs typeface="Arial" panose="020B0604020202020204" pitchFamily="34" charset="0"/>
              </a:rPr>
              <a:t>المعتمدة، ونشرها على الموقع الالكتروني لمؤسسة التعليم العالي.</a:t>
            </a:r>
            <a:endParaRPr lang="en-US" sz="2000"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sz="2000" b="1" dirty="0">
                <a:latin typeface="Arial" panose="020B0604020202020204" pitchFamily="34" charset="0"/>
                <a:cs typeface="Arial" panose="020B0604020202020204" pitchFamily="34" charset="0"/>
              </a:rPr>
              <a:t>توفير </a:t>
            </a:r>
            <a:r>
              <a:rPr lang="ar-SA" sz="2000" b="1" dirty="0">
                <a:solidFill>
                  <a:srgbClr val="FF0000"/>
                </a:solidFill>
                <a:latin typeface="Arial" panose="020B0604020202020204" pitchFamily="34" charset="0"/>
                <a:cs typeface="Arial" panose="020B0604020202020204" pitchFamily="34" charset="0"/>
              </a:rPr>
              <a:t>الدعم الفني للمدرس </a:t>
            </a:r>
            <a:r>
              <a:rPr lang="ar-SA" sz="2000" b="1" dirty="0">
                <a:latin typeface="Arial" panose="020B0604020202020204" pitchFamily="34" charset="0"/>
                <a:cs typeface="Arial" panose="020B0604020202020204" pitchFamily="34" charset="0"/>
              </a:rPr>
              <a:t>للتعامل مع </a:t>
            </a:r>
            <a:r>
              <a:rPr lang="ar-SA" sz="2000" b="1" dirty="0">
                <a:solidFill>
                  <a:srgbClr val="FF0000"/>
                </a:solidFill>
                <a:latin typeface="Arial" panose="020B0604020202020204" pitchFamily="34" charset="0"/>
                <a:cs typeface="Arial" panose="020B0604020202020204" pitchFamily="34" charset="0"/>
              </a:rPr>
              <a:t>منصة التعلم عن بعد</a:t>
            </a:r>
            <a:r>
              <a:rPr lang="ar-SA" sz="2000" b="1" dirty="0">
                <a:latin typeface="Arial" panose="020B0604020202020204" pitchFamily="34" charset="0"/>
                <a:cs typeface="Arial" panose="020B0604020202020204" pitchFamily="34" charset="0"/>
              </a:rPr>
              <a:t>.</a:t>
            </a:r>
            <a:endParaRPr lang="en-US" sz="2000"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sz="2000" b="1" dirty="0" smtClean="0">
                <a:latin typeface="Arial" panose="020B0604020202020204" pitchFamily="34" charset="0"/>
                <a:cs typeface="Arial" panose="020B0604020202020204" pitchFamily="34" charset="0"/>
              </a:rPr>
              <a:t>تلتزم </a:t>
            </a:r>
            <a:r>
              <a:rPr lang="ar-SA" sz="2000" b="1" dirty="0">
                <a:latin typeface="Arial" panose="020B0604020202020204" pitchFamily="34" charset="0"/>
                <a:cs typeface="Arial" panose="020B0604020202020204" pitchFamily="34" charset="0"/>
              </a:rPr>
              <a:t>الجهات المعنية في مؤسسات التعليم العالي </a:t>
            </a:r>
            <a:r>
              <a:rPr lang="ar-SA" sz="2000" b="1" dirty="0">
                <a:solidFill>
                  <a:srgbClr val="FF0000"/>
                </a:solidFill>
                <a:latin typeface="Arial" panose="020B0604020202020204" pitchFamily="34" charset="0"/>
                <a:cs typeface="Arial" panose="020B0604020202020204" pitchFamily="34" charset="0"/>
              </a:rPr>
              <a:t>بتعريف اعضاء الهيئة التدريسية  </a:t>
            </a:r>
            <a:r>
              <a:rPr lang="ar-SA" sz="2000" b="1" dirty="0">
                <a:latin typeface="Arial" panose="020B0604020202020204" pitchFamily="34" charset="0"/>
                <a:cs typeface="Arial" panose="020B0604020202020204" pitchFamily="34" charset="0"/>
              </a:rPr>
              <a:t>بما يلي، وذلك لتمكينهم من التفاعل مع الطلبة سواء كان من خلال اللقاءات المتزامنة او غير المتزامنة:</a:t>
            </a:r>
            <a:endParaRPr lang="en-US" sz="2000" b="1" dirty="0">
              <a:latin typeface="Arial" panose="020B0604020202020204" pitchFamily="34" charset="0"/>
              <a:cs typeface="Arial" panose="020B0604020202020204" pitchFamily="34" charset="0"/>
            </a:endParaRPr>
          </a:p>
          <a:p>
            <a:pPr marL="966788" lvl="1" indent="-336550" algn="just" rtl="1">
              <a:lnSpc>
                <a:spcPct val="150000"/>
              </a:lnSpc>
              <a:buSzPct val="100000"/>
              <a:buFont typeface="+mj-lt"/>
              <a:buAutoNum type="arabicPeriod"/>
            </a:pPr>
            <a:r>
              <a:rPr lang="ar-SA" b="1" dirty="0" smtClean="0">
                <a:solidFill>
                  <a:srgbClr val="FF0000"/>
                </a:solidFill>
                <a:latin typeface="Arial" panose="020B0604020202020204" pitchFamily="34" charset="0"/>
                <a:cs typeface="Arial" panose="020B0604020202020204" pitchFamily="34" charset="0"/>
              </a:rPr>
              <a:t>استخدام </a:t>
            </a:r>
            <a:r>
              <a:rPr lang="ar-SA" b="1" dirty="0">
                <a:solidFill>
                  <a:srgbClr val="FF0000"/>
                </a:solidFill>
                <a:latin typeface="Arial" panose="020B0604020202020204" pitchFamily="34" charset="0"/>
                <a:cs typeface="Arial" panose="020B0604020202020204" pitchFamily="34" charset="0"/>
              </a:rPr>
              <a:t>المنصات </a:t>
            </a:r>
            <a:r>
              <a:rPr lang="ar-SA" b="1" dirty="0">
                <a:latin typeface="Arial" panose="020B0604020202020204" pitchFamily="34" charset="0"/>
                <a:cs typeface="Arial" panose="020B0604020202020204" pitchFamily="34" charset="0"/>
              </a:rPr>
              <a:t>المختلفة للتعلم الالكتروني.</a:t>
            </a:r>
            <a:endParaRPr lang="en-US" b="1" dirty="0">
              <a:latin typeface="Arial" panose="020B0604020202020204" pitchFamily="34" charset="0"/>
              <a:cs typeface="Arial" panose="020B0604020202020204" pitchFamily="34" charset="0"/>
            </a:endParaRPr>
          </a:p>
          <a:p>
            <a:pPr marL="966788" lvl="1" indent="-336550" algn="just" rtl="1">
              <a:lnSpc>
                <a:spcPct val="150000"/>
              </a:lnSpc>
              <a:buSzPct val="100000"/>
              <a:buFont typeface="+mj-lt"/>
              <a:buAutoNum type="arabicPeriod"/>
            </a:pPr>
            <a:r>
              <a:rPr lang="ar-SA" b="1" dirty="0">
                <a:solidFill>
                  <a:srgbClr val="FF0000"/>
                </a:solidFill>
                <a:latin typeface="Arial" panose="020B0604020202020204" pitchFamily="34" charset="0"/>
                <a:cs typeface="Arial" panose="020B0604020202020204" pitchFamily="34" charset="0"/>
              </a:rPr>
              <a:t>التعلم الالكتروني </a:t>
            </a:r>
            <a:r>
              <a:rPr lang="ar-SA" b="1" dirty="0">
                <a:latin typeface="Arial" panose="020B0604020202020204" pitchFamily="34" charset="0"/>
                <a:cs typeface="Arial" panose="020B0604020202020204" pitchFamily="34" charset="0"/>
              </a:rPr>
              <a:t>عن بعد بمكونيه </a:t>
            </a:r>
            <a:r>
              <a:rPr lang="ar-SA" b="1" dirty="0">
                <a:solidFill>
                  <a:srgbClr val="FF0000"/>
                </a:solidFill>
                <a:latin typeface="Arial" panose="020B0604020202020204" pitchFamily="34" charset="0"/>
                <a:cs typeface="Arial" panose="020B0604020202020204" pitchFamily="34" charset="0"/>
              </a:rPr>
              <a:t>المتزامن</a:t>
            </a:r>
            <a:r>
              <a:rPr lang="ar-SA" b="1" dirty="0">
                <a:latin typeface="Arial" panose="020B0604020202020204" pitchFamily="34" charset="0"/>
                <a:cs typeface="Arial" panose="020B0604020202020204" pitchFamily="34" charset="0"/>
              </a:rPr>
              <a:t> و</a:t>
            </a:r>
            <a:r>
              <a:rPr lang="ar-SA" b="1" dirty="0">
                <a:solidFill>
                  <a:srgbClr val="FF0000"/>
                </a:solidFill>
                <a:latin typeface="Arial" panose="020B0604020202020204" pitchFamily="34" charset="0"/>
                <a:cs typeface="Arial" panose="020B0604020202020204" pitchFamily="34" charset="0"/>
              </a:rPr>
              <a:t>غير المتزامن </a:t>
            </a:r>
            <a:r>
              <a:rPr lang="ar-SA" b="1" dirty="0">
                <a:latin typeface="Arial" panose="020B0604020202020204" pitchFamily="34" charset="0"/>
                <a:cs typeface="Arial" panose="020B0604020202020204" pitchFamily="34" charset="0"/>
              </a:rPr>
              <a:t>و</a:t>
            </a:r>
            <a:r>
              <a:rPr lang="ar-SA" b="1" dirty="0">
                <a:solidFill>
                  <a:srgbClr val="0070C0"/>
                </a:solidFill>
                <a:latin typeface="Arial" panose="020B0604020202020204" pitchFamily="34" charset="0"/>
                <a:cs typeface="Arial" panose="020B0604020202020204" pitchFamily="34" charset="0"/>
              </a:rPr>
              <a:t>التعلم المدمج </a:t>
            </a:r>
            <a:r>
              <a:rPr lang="ar-SA" b="1" dirty="0">
                <a:latin typeface="Arial" panose="020B0604020202020204" pitchFamily="34" charset="0"/>
                <a:cs typeface="Arial" panose="020B0604020202020204" pitchFamily="34" charset="0"/>
              </a:rPr>
              <a:t>بمكونيه </a:t>
            </a:r>
            <a:r>
              <a:rPr lang="ar-SA" b="1" dirty="0">
                <a:solidFill>
                  <a:srgbClr val="0070C0"/>
                </a:solidFill>
                <a:latin typeface="Arial" panose="020B0604020202020204" pitchFamily="34" charset="0"/>
                <a:cs typeface="Arial" panose="020B0604020202020204" pitchFamily="34" charset="0"/>
              </a:rPr>
              <a:t>الوجاهي</a:t>
            </a:r>
            <a:r>
              <a:rPr lang="ar-SA" b="1" dirty="0">
                <a:latin typeface="Arial" panose="020B0604020202020204" pitchFamily="34" charset="0"/>
                <a:cs typeface="Arial" panose="020B0604020202020204" pitchFamily="34" charset="0"/>
              </a:rPr>
              <a:t> و</a:t>
            </a:r>
            <a:r>
              <a:rPr lang="ar-SA" b="1" dirty="0">
                <a:solidFill>
                  <a:srgbClr val="0070C0"/>
                </a:solidFill>
                <a:latin typeface="Arial" panose="020B0604020202020204" pitchFamily="34" charset="0"/>
                <a:cs typeface="Arial" panose="020B0604020202020204" pitchFamily="34" charset="0"/>
              </a:rPr>
              <a:t>الالكتروني غير </a:t>
            </a:r>
            <a:r>
              <a:rPr lang="ar-SA" b="1" dirty="0" smtClean="0">
                <a:solidFill>
                  <a:srgbClr val="0070C0"/>
                </a:solidFill>
                <a:latin typeface="Arial" panose="020B0604020202020204" pitchFamily="34" charset="0"/>
                <a:cs typeface="Arial" panose="020B0604020202020204" pitchFamily="34" charset="0"/>
              </a:rPr>
              <a:t>المتزامن</a:t>
            </a:r>
            <a:r>
              <a:rPr lang="ar-JO" b="1" dirty="0" smtClean="0">
                <a:solidFill>
                  <a:srgbClr val="0070C0"/>
                </a:solidFill>
                <a:latin typeface="Arial" panose="020B0604020202020204" pitchFamily="34" charset="0"/>
                <a:cs typeface="Arial" panose="020B0604020202020204" pitchFamily="34" charset="0"/>
              </a:rPr>
              <a:t> </a:t>
            </a:r>
            <a:r>
              <a:rPr lang="ar-JO" b="1" dirty="0" smtClean="0">
                <a:latin typeface="Arial" panose="020B0604020202020204" pitchFamily="34" charset="0"/>
                <a:cs typeface="Arial" panose="020B0604020202020204" pitchFamily="34" charset="0"/>
              </a:rPr>
              <a:t>والاشكال المقترحة لكل منهما</a:t>
            </a:r>
            <a:r>
              <a:rPr lang="ar-SA" b="1" dirty="0" smtClean="0">
                <a:latin typeface="Arial" panose="020B0604020202020204" pitchFamily="34" charset="0"/>
                <a:cs typeface="Arial" panose="020B0604020202020204" pitchFamily="34" charset="0"/>
              </a:rPr>
              <a:t>.</a:t>
            </a:r>
            <a:endParaRPr lang="en-US" b="1" dirty="0">
              <a:latin typeface="Arial" panose="020B0604020202020204" pitchFamily="34" charset="0"/>
              <a:cs typeface="Arial" panose="020B0604020202020204" pitchFamily="34" charset="0"/>
            </a:endParaRPr>
          </a:p>
          <a:p>
            <a:pPr marL="966788" lvl="1" indent="-336550" algn="just" rtl="1">
              <a:lnSpc>
                <a:spcPct val="150000"/>
              </a:lnSpc>
              <a:buSzPct val="100000"/>
              <a:buFont typeface="+mj-lt"/>
              <a:buAutoNum type="arabicPeriod"/>
            </a:pPr>
            <a:r>
              <a:rPr lang="ar-SA" b="1" dirty="0">
                <a:latin typeface="Arial" panose="020B0604020202020204" pitchFamily="34" charset="0"/>
                <a:cs typeface="Arial" panose="020B0604020202020204" pitchFamily="34" charset="0"/>
              </a:rPr>
              <a:t>استخدام</a:t>
            </a:r>
            <a:r>
              <a:rPr lang="ar-SA" b="1" dirty="0">
                <a:solidFill>
                  <a:srgbClr val="FF0000"/>
                </a:solidFill>
                <a:latin typeface="Arial" panose="020B0604020202020204" pitchFamily="34" charset="0"/>
                <a:cs typeface="Arial" panose="020B0604020202020204" pitchFamily="34" charset="0"/>
              </a:rPr>
              <a:t> الوسائل التكنولوجية </a:t>
            </a:r>
            <a:r>
              <a:rPr lang="ar-SA" b="1" dirty="0">
                <a:latin typeface="Arial" panose="020B0604020202020204" pitchFamily="34" charset="0"/>
                <a:cs typeface="Arial" panose="020B0604020202020204" pitchFamily="34" charset="0"/>
              </a:rPr>
              <a:t>المساندة للتعلم الالكتروني </a:t>
            </a:r>
            <a:r>
              <a:rPr lang="ar-SA" b="1" dirty="0">
                <a:solidFill>
                  <a:srgbClr val="FF0000"/>
                </a:solidFill>
                <a:latin typeface="Arial" panose="020B0604020202020204" pitchFamily="34" charset="0"/>
                <a:cs typeface="Arial" panose="020B0604020202020204" pitchFamily="34" charset="0"/>
              </a:rPr>
              <a:t>كاجهزة الرسم اللوحي التفاعلية</a:t>
            </a:r>
            <a:r>
              <a:rPr lang="ar-SA" b="1" dirty="0">
                <a:latin typeface="Arial" panose="020B0604020202020204" pitchFamily="34" charset="0"/>
                <a:cs typeface="Arial" panose="020B0604020202020204" pitchFamily="34" charset="0"/>
              </a:rPr>
              <a:t>.</a:t>
            </a:r>
            <a:endParaRPr lang="en-US" b="1" dirty="0">
              <a:latin typeface="Arial" panose="020B0604020202020204" pitchFamily="34" charset="0"/>
              <a:cs typeface="Arial" panose="020B0604020202020204" pitchFamily="34" charset="0"/>
            </a:endParaRPr>
          </a:p>
          <a:p>
            <a:pPr marL="966788" lvl="1" indent="-336550" algn="just" rtl="1">
              <a:lnSpc>
                <a:spcPct val="150000"/>
              </a:lnSpc>
              <a:buSzPct val="100000"/>
              <a:buFont typeface="+mj-lt"/>
              <a:buAutoNum type="arabicPeriod"/>
            </a:pPr>
            <a:r>
              <a:rPr lang="ar-SA" b="1" dirty="0">
                <a:solidFill>
                  <a:srgbClr val="FF0000"/>
                </a:solidFill>
                <a:latin typeface="Arial" panose="020B0604020202020204" pitchFamily="34" charset="0"/>
                <a:cs typeface="Arial" panose="020B0604020202020204" pitchFamily="34" charset="0"/>
              </a:rPr>
              <a:t>إنشاء الامتحانات الالكترونية </a:t>
            </a:r>
            <a:r>
              <a:rPr lang="ar-SA" b="1" dirty="0">
                <a:latin typeface="Arial" panose="020B0604020202020204" pitchFamily="34" charset="0"/>
                <a:cs typeface="Arial" panose="020B0604020202020204" pitchFamily="34" charset="0"/>
              </a:rPr>
              <a:t>باستخدام منصات التعلم الالكتروني المعتمدة.</a:t>
            </a:r>
            <a:endParaRPr lang="en-US" b="1" dirty="0">
              <a:latin typeface="Arial" panose="020B0604020202020204" pitchFamily="34" charset="0"/>
              <a:cs typeface="Arial" panose="020B0604020202020204" pitchFamily="34" charset="0"/>
            </a:endParaRPr>
          </a:p>
          <a:p>
            <a:pPr marL="966788" lvl="1" indent="-336550" algn="just" rtl="1">
              <a:lnSpc>
                <a:spcPct val="150000"/>
              </a:lnSpc>
              <a:buSzPct val="100000"/>
              <a:buFont typeface="+mj-lt"/>
              <a:buAutoNum type="arabicPeriod"/>
            </a:pPr>
            <a:r>
              <a:rPr lang="ar-SA" b="1" dirty="0">
                <a:latin typeface="Arial" panose="020B0604020202020204" pitchFamily="34" charset="0"/>
                <a:cs typeface="Arial" panose="020B0604020202020204" pitchFamily="34" charset="0"/>
              </a:rPr>
              <a:t>التعامل مع </a:t>
            </a:r>
            <a:r>
              <a:rPr lang="ar-SA" b="1" dirty="0">
                <a:solidFill>
                  <a:srgbClr val="FF0000"/>
                </a:solidFill>
                <a:latin typeface="Arial" panose="020B0604020202020204" pitchFamily="34" charset="0"/>
                <a:cs typeface="Arial" panose="020B0604020202020204" pitchFamily="34" charset="0"/>
              </a:rPr>
              <a:t>الورقة البحثية والواجبات البيتية </a:t>
            </a:r>
            <a:r>
              <a:rPr lang="ar-SA" b="1" dirty="0">
                <a:latin typeface="Arial" panose="020B0604020202020204" pitchFamily="34" charset="0"/>
                <a:cs typeface="Arial" panose="020B0604020202020204" pitchFamily="34" charset="0"/>
              </a:rPr>
              <a:t>المسندة للطلبة ضمن اعمال الفصل</a:t>
            </a:r>
            <a:r>
              <a:rPr lang="ar-SA" b="1" dirty="0" smtClean="0">
                <a:latin typeface="Arial" panose="020B0604020202020204" pitchFamily="34" charset="0"/>
                <a:cs typeface="Arial" panose="020B0604020202020204" pitchFamily="34" charset="0"/>
              </a:rPr>
              <a:t>.</a:t>
            </a:r>
            <a:endParaRPr lang="en-US" sz="2000" b="1" dirty="0">
              <a:solidFill>
                <a:srgbClr val="FF0000"/>
              </a:solidFill>
              <a:latin typeface="Arial" panose="020B0604020202020204" pitchFamily="34" charset="0"/>
              <a:cs typeface="Arial" panose="020B0604020202020204" pitchFamily="34" charset="0"/>
            </a:endParaRPr>
          </a:p>
        </p:txBody>
      </p:sp>
      <p:sp>
        <p:nvSpPr>
          <p:cNvPr id="9" name="مستطيل 3"/>
          <p:cNvSpPr/>
          <p:nvPr/>
        </p:nvSpPr>
        <p:spPr>
          <a:xfrm>
            <a:off x="998483" y="207349"/>
            <a:ext cx="10930757" cy="707886"/>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الدعم الأكاديمي والتقني لاعضاء الهيئة التدريسية</a:t>
            </a:r>
            <a:endParaRPr lang="ar-EG"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41067512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379" y="1101751"/>
            <a:ext cx="11035861" cy="5632311"/>
          </a:xfrm>
          <a:prstGeom prst="rect">
            <a:avLst/>
          </a:prstGeom>
        </p:spPr>
        <p:txBody>
          <a:bodyPr wrap="square">
            <a:spAutoFit/>
          </a:bodyPr>
          <a:lstStyle/>
          <a:p>
            <a:pPr marL="973138" lvl="1" indent="-342900" algn="just" rtl="1">
              <a:lnSpc>
                <a:spcPct val="150000"/>
              </a:lnSpc>
              <a:buSzPct val="100000"/>
              <a:buFont typeface="+mj-lt"/>
              <a:buAutoNum type="arabicPeriod" startAt="6"/>
            </a:pPr>
            <a:r>
              <a:rPr lang="ar-SA" sz="2000" b="1" dirty="0">
                <a:latin typeface="Arial" panose="020B0604020202020204" pitchFamily="34" charset="0"/>
                <a:cs typeface="Arial" panose="020B0604020202020204" pitchFamily="34" charset="0"/>
              </a:rPr>
              <a:t>التدريب على بعض </a:t>
            </a:r>
            <a:r>
              <a:rPr lang="ar-SA" sz="2000" b="1" dirty="0">
                <a:solidFill>
                  <a:srgbClr val="FF0000"/>
                </a:solidFill>
                <a:latin typeface="Arial" panose="020B0604020202020204" pitchFamily="34" charset="0"/>
                <a:cs typeface="Arial" panose="020B0604020202020204" pitchFamily="34" charset="0"/>
              </a:rPr>
              <a:t>الوسائط الالكترونية </a:t>
            </a:r>
            <a:r>
              <a:rPr lang="ar-SA" sz="2000" b="1" dirty="0">
                <a:latin typeface="Arial" panose="020B0604020202020204" pitchFamily="34" charset="0"/>
                <a:cs typeface="Arial" panose="020B0604020202020204" pitchFamily="34" charset="0"/>
              </a:rPr>
              <a:t>لاستخدامها في </a:t>
            </a:r>
            <a:r>
              <a:rPr lang="ar-SA" sz="2000" b="1" dirty="0" smtClean="0">
                <a:solidFill>
                  <a:srgbClr val="FF0000"/>
                </a:solidFill>
                <a:latin typeface="Arial" panose="020B0604020202020204" pitchFamily="34" charset="0"/>
                <a:cs typeface="Arial" panose="020B0604020202020204" pitchFamily="34" charset="0"/>
              </a:rPr>
              <a:t>التعلم </a:t>
            </a:r>
            <a:r>
              <a:rPr lang="ar-SA" sz="2000" b="1" dirty="0">
                <a:solidFill>
                  <a:srgbClr val="FF0000"/>
                </a:solidFill>
                <a:latin typeface="Arial" panose="020B0604020202020204" pitchFamily="34" charset="0"/>
                <a:cs typeface="Arial" panose="020B0604020202020204" pitchFamily="34" charset="0"/>
              </a:rPr>
              <a:t>الالكتروني المتزامن</a:t>
            </a:r>
            <a:r>
              <a:rPr lang="ar-JO" sz="2000" b="1" dirty="0">
                <a:solidFill>
                  <a:srgbClr val="FF0000"/>
                </a:solidFill>
                <a:latin typeface="Arial" panose="020B0604020202020204" pitchFamily="34" charset="0"/>
                <a:cs typeface="Arial" panose="020B0604020202020204" pitchFamily="34" charset="0"/>
              </a:rPr>
              <a:t> </a:t>
            </a:r>
            <a:r>
              <a:rPr lang="ar-JO" sz="2000" b="1" dirty="0">
                <a:latin typeface="Arial" panose="020B0604020202020204" pitchFamily="34" charset="0"/>
                <a:cs typeface="Arial" panose="020B0604020202020204" pitchFamily="34" charset="0"/>
              </a:rPr>
              <a:t>من خلال فيديوهات يتم اعدادها لهذه الغاية</a:t>
            </a:r>
            <a:r>
              <a:rPr lang="ar-SA" sz="2000" b="1" dirty="0">
                <a:latin typeface="Arial" panose="020B0604020202020204" pitchFamily="34" charset="0"/>
                <a:cs typeface="Arial" panose="020B0604020202020204" pitchFamily="34" charset="0"/>
              </a:rPr>
              <a:t> ويتم نشرها على الموقع الالكتروني لمؤسسة التعليم العالي حتى يطلع عليها اعضاء الهيئة التدريسية.</a:t>
            </a:r>
            <a:endParaRPr lang="en-US" sz="2000" b="1" dirty="0">
              <a:latin typeface="Arial" panose="020B0604020202020204" pitchFamily="34" charset="0"/>
              <a:cs typeface="Arial" panose="020B0604020202020204" pitchFamily="34" charset="0"/>
            </a:endParaRPr>
          </a:p>
          <a:p>
            <a:pPr marL="973138" lvl="1" indent="-342900" algn="just" rtl="1">
              <a:lnSpc>
                <a:spcPct val="150000"/>
              </a:lnSpc>
              <a:buSzPct val="100000"/>
              <a:buFont typeface="+mj-lt"/>
              <a:buAutoNum type="arabicPeriod" startAt="6"/>
            </a:pPr>
            <a:r>
              <a:rPr lang="ar-SA" sz="2000" b="1" dirty="0">
                <a:latin typeface="Arial" panose="020B0604020202020204" pitchFamily="34" charset="0"/>
                <a:cs typeface="Arial" panose="020B0604020202020204" pitchFamily="34" charset="0"/>
              </a:rPr>
              <a:t>التدريب على </a:t>
            </a:r>
            <a:r>
              <a:rPr lang="ar-SA" sz="2000" b="1" dirty="0">
                <a:solidFill>
                  <a:srgbClr val="FF0000"/>
                </a:solidFill>
                <a:latin typeface="Arial" panose="020B0604020202020204" pitchFamily="34" charset="0"/>
                <a:cs typeface="Arial" panose="020B0604020202020204" pitchFamily="34" charset="0"/>
              </a:rPr>
              <a:t>اساليب واستراتيجيات التعلم الحديثه في التدريس</a:t>
            </a:r>
            <a:r>
              <a:rPr lang="ar-SA" sz="2000" b="1" dirty="0">
                <a:latin typeface="Arial" panose="020B0604020202020204" pitchFamily="34" charset="0"/>
                <a:cs typeface="Arial" panose="020B0604020202020204" pitchFamily="34" charset="0"/>
              </a:rPr>
              <a:t>.</a:t>
            </a:r>
            <a:endParaRPr lang="ar-JO" sz="2000" b="1" dirty="0">
              <a:latin typeface="Arial" panose="020B0604020202020204" pitchFamily="34" charset="0"/>
              <a:cs typeface="Arial" panose="020B0604020202020204" pitchFamily="34" charset="0"/>
            </a:endParaRPr>
          </a:p>
          <a:p>
            <a:pPr marL="1260475" lvl="1" indent="-177800" algn="just" rtl="1">
              <a:lnSpc>
                <a:spcPct val="150000"/>
              </a:lnSpc>
              <a:buSzPct val="180000"/>
              <a:buFont typeface="Arial" panose="020B0604020202020204" pitchFamily="34" charset="0"/>
              <a:buChar char="•"/>
            </a:pPr>
            <a:r>
              <a:rPr lang="ar-SA" sz="2000" b="1" dirty="0">
                <a:latin typeface="Arial" panose="020B0604020202020204" pitchFamily="34" charset="0"/>
                <a:cs typeface="Arial" panose="020B0604020202020204" pitchFamily="34" charset="0"/>
              </a:rPr>
              <a:t>التدريب على </a:t>
            </a:r>
            <a:r>
              <a:rPr lang="ar-SA" sz="2000" b="1" dirty="0">
                <a:solidFill>
                  <a:srgbClr val="FF0000"/>
                </a:solidFill>
                <a:latin typeface="Arial" panose="020B0604020202020204" pitchFamily="34" charset="0"/>
                <a:cs typeface="Arial" panose="020B0604020202020204" pitchFamily="34" charset="0"/>
              </a:rPr>
              <a:t>ادارة مجموعات التعلم الكبيرة</a:t>
            </a:r>
            <a:r>
              <a:rPr lang="ar-SA" sz="2000" b="1" dirty="0">
                <a:latin typeface="Arial" panose="020B0604020202020204" pitchFamily="34" charset="0"/>
                <a:cs typeface="Arial" panose="020B0604020202020204" pitchFamily="34" charset="0"/>
              </a:rPr>
              <a:t>.</a:t>
            </a:r>
            <a:endParaRPr lang="en-US" sz="2000" b="1" dirty="0">
              <a:latin typeface="Arial" panose="020B0604020202020204" pitchFamily="34" charset="0"/>
              <a:cs typeface="Arial" panose="020B0604020202020204" pitchFamily="34" charset="0"/>
            </a:endParaRPr>
          </a:p>
          <a:p>
            <a:pPr marL="1260475" lvl="1" indent="-177800" algn="just" rtl="1">
              <a:lnSpc>
                <a:spcPct val="150000"/>
              </a:lnSpc>
              <a:buSzPct val="180000"/>
              <a:buFont typeface="Arial" panose="020B0604020202020204" pitchFamily="34" charset="0"/>
              <a:buChar char="•"/>
            </a:pPr>
            <a:r>
              <a:rPr lang="ar-SA" sz="2000" b="1" dirty="0">
                <a:latin typeface="Arial" panose="020B0604020202020204" pitchFamily="34" charset="0"/>
                <a:cs typeface="Arial" panose="020B0604020202020204" pitchFamily="34" charset="0"/>
              </a:rPr>
              <a:t>التدريب على توظيف اساليب </a:t>
            </a:r>
            <a:r>
              <a:rPr lang="ar-SA" sz="2000" b="1" dirty="0">
                <a:solidFill>
                  <a:srgbClr val="FF0000"/>
                </a:solidFill>
                <a:latin typeface="Arial" panose="020B0604020202020204" pitchFamily="34" charset="0"/>
                <a:cs typeface="Arial" panose="020B0604020202020204" pitchFamily="34" charset="0"/>
              </a:rPr>
              <a:t>التعلم المعكوس </a:t>
            </a:r>
            <a:r>
              <a:rPr lang="ar-SA" sz="2000" b="1" dirty="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Flipped Learning</a:t>
            </a:r>
            <a:r>
              <a:rPr lang="ar-SA" sz="2000" b="1" dirty="0">
                <a:latin typeface="Arial" panose="020B0604020202020204" pitchFamily="34" charset="0"/>
                <a:cs typeface="Arial" panose="020B0604020202020204" pitchFamily="34" charset="0"/>
              </a:rPr>
              <a:t>).</a:t>
            </a:r>
            <a:endParaRPr lang="en-US" sz="2000" b="1" dirty="0">
              <a:latin typeface="Arial" panose="020B0604020202020204" pitchFamily="34" charset="0"/>
              <a:cs typeface="Arial" panose="020B0604020202020204" pitchFamily="34" charset="0"/>
            </a:endParaRPr>
          </a:p>
          <a:p>
            <a:pPr marL="1260475" lvl="1" indent="-177800" algn="just" rtl="1">
              <a:lnSpc>
                <a:spcPct val="150000"/>
              </a:lnSpc>
              <a:buSzPct val="180000"/>
              <a:buFont typeface="Arial" panose="020B0604020202020204" pitchFamily="34" charset="0"/>
              <a:buChar char="•"/>
            </a:pPr>
            <a:r>
              <a:rPr lang="ar-SA" sz="2000" b="1" dirty="0">
                <a:latin typeface="Arial" panose="020B0604020202020204" pitchFamily="34" charset="0"/>
                <a:cs typeface="Arial" panose="020B0604020202020204" pitchFamily="34" charset="0"/>
              </a:rPr>
              <a:t>التدريب على </a:t>
            </a:r>
            <a:r>
              <a:rPr lang="ar-SA" sz="2000" b="1" dirty="0">
                <a:solidFill>
                  <a:srgbClr val="FF0000"/>
                </a:solidFill>
                <a:latin typeface="Arial" panose="020B0604020202020204" pitchFamily="34" charset="0"/>
                <a:cs typeface="Arial" panose="020B0604020202020204" pitchFamily="34" charset="0"/>
              </a:rPr>
              <a:t>التعلم القائم على المشاريع </a:t>
            </a:r>
            <a:r>
              <a:rPr lang="ar-SA" sz="2000" b="1" dirty="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Project Based Learning</a:t>
            </a:r>
            <a:r>
              <a:rPr lang="ar-SA" sz="2000" b="1" dirty="0">
                <a:latin typeface="Arial" panose="020B0604020202020204" pitchFamily="34" charset="0"/>
                <a:cs typeface="Arial" panose="020B0604020202020204" pitchFamily="34" charset="0"/>
              </a:rPr>
              <a:t>) و</a:t>
            </a:r>
            <a:r>
              <a:rPr lang="ar-SA" sz="2000" b="1" dirty="0">
                <a:solidFill>
                  <a:srgbClr val="FF0000"/>
                </a:solidFill>
                <a:latin typeface="Arial" panose="020B0604020202020204" pitchFamily="34" charset="0"/>
                <a:cs typeface="Arial" panose="020B0604020202020204" pitchFamily="34" charset="0"/>
              </a:rPr>
              <a:t>التعلم المتصل </a:t>
            </a:r>
            <a:r>
              <a:rPr lang="ar-SA" sz="2000" b="1" dirty="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Connected Learning</a:t>
            </a:r>
            <a:r>
              <a:rPr lang="ar-SA" sz="2000" b="1" dirty="0">
                <a:latin typeface="Arial" panose="020B0604020202020204" pitchFamily="34" charset="0"/>
                <a:cs typeface="Arial" panose="020B0604020202020204" pitchFamily="34" charset="0"/>
              </a:rPr>
              <a:t>). </a:t>
            </a:r>
            <a:endParaRPr lang="en-US" sz="2000" b="1" dirty="0">
              <a:latin typeface="Arial" panose="020B0604020202020204" pitchFamily="34" charset="0"/>
              <a:cs typeface="Arial" panose="020B0604020202020204" pitchFamily="34" charset="0"/>
            </a:endParaRPr>
          </a:p>
          <a:p>
            <a:pPr marL="973138" lvl="1" indent="-342900" algn="just" rtl="1">
              <a:lnSpc>
                <a:spcPct val="150000"/>
              </a:lnSpc>
              <a:buSzPct val="100000"/>
              <a:buFont typeface="+mj-lt"/>
              <a:buAutoNum type="arabicPeriod" startAt="8"/>
            </a:pPr>
            <a:r>
              <a:rPr lang="ar-SA" sz="2000" b="1" dirty="0" smtClean="0">
                <a:latin typeface="Arial" panose="020B0604020202020204" pitchFamily="34" charset="0"/>
                <a:cs typeface="Arial" panose="020B0604020202020204" pitchFamily="34" charset="0"/>
              </a:rPr>
              <a:t>التدريب </a:t>
            </a:r>
            <a:r>
              <a:rPr lang="ar-SA" sz="2000" b="1" dirty="0">
                <a:latin typeface="Arial" panose="020B0604020202020204" pitchFamily="34" charset="0"/>
                <a:cs typeface="Arial" panose="020B0604020202020204" pitchFamily="34" charset="0"/>
              </a:rPr>
              <a:t>على بناء الملف </a:t>
            </a:r>
            <a:r>
              <a:rPr lang="ar-JO" sz="2000" b="1" dirty="0">
                <a:latin typeface="Arial" panose="020B0604020202020204" pitchFamily="34" charset="0"/>
                <a:cs typeface="Arial" panose="020B0604020202020204" pitchFamily="34" charset="0"/>
              </a:rPr>
              <a:t>الإلكتروني </a:t>
            </a:r>
            <a:r>
              <a:rPr lang="ar-SA" sz="2000" b="1" dirty="0">
                <a:latin typeface="Arial" panose="020B0604020202020204" pitchFamily="34" charset="0"/>
                <a:cs typeface="Arial" panose="020B0604020202020204" pitchFamily="34" charset="0"/>
              </a:rPr>
              <a:t>المتكامل للمساق (</a:t>
            </a:r>
            <a:r>
              <a:rPr lang="en-US" sz="2000" b="1" dirty="0">
                <a:solidFill>
                  <a:srgbClr val="FF0000"/>
                </a:solidFill>
                <a:latin typeface="Arial" panose="020B0604020202020204" pitchFamily="34" charset="0"/>
                <a:cs typeface="Arial" panose="020B0604020202020204" pitchFamily="34" charset="0"/>
              </a:rPr>
              <a:t>Course Portfolio</a:t>
            </a:r>
            <a:r>
              <a:rPr lang="ar-SA" sz="2000" b="1" dirty="0">
                <a:latin typeface="Arial" panose="020B0604020202020204" pitchFamily="34" charset="0"/>
                <a:cs typeface="Arial" panose="020B0604020202020204" pitchFamily="34" charset="0"/>
              </a:rPr>
              <a:t>) وكيفية نشره وتحميله على منصة التعلم عن بعد.</a:t>
            </a:r>
            <a:endParaRPr lang="en-US" sz="2000" b="1" dirty="0">
              <a:latin typeface="Arial" panose="020B0604020202020204" pitchFamily="34" charset="0"/>
              <a:cs typeface="Arial" panose="020B0604020202020204" pitchFamily="34" charset="0"/>
            </a:endParaRPr>
          </a:p>
          <a:p>
            <a:pPr marL="973138" lvl="1" indent="-342900" algn="just" rtl="1">
              <a:lnSpc>
                <a:spcPct val="150000"/>
              </a:lnSpc>
              <a:buSzPct val="100000"/>
              <a:buFont typeface="+mj-lt"/>
              <a:buAutoNum type="arabicPeriod" startAt="8"/>
            </a:pPr>
            <a:r>
              <a:rPr lang="ar-JO" sz="2000" b="1" dirty="0">
                <a:latin typeface="Arial" panose="020B0604020202020204" pitchFamily="34" charset="0"/>
                <a:cs typeface="Arial" panose="020B0604020202020204" pitchFamily="34" charset="0"/>
              </a:rPr>
              <a:t>التدريب على </a:t>
            </a:r>
            <a:r>
              <a:rPr lang="ar-JO" sz="2000" b="1" dirty="0">
                <a:solidFill>
                  <a:srgbClr val="FF0000"/>
                </a:solidFill>
                <a:latin typeface="Arial" panose="020B0604020202020204" pitchFamily="34" charset="0"/>
                <a:cs typeface="Arial" panose="020B0604020202020204" pitchFamily="34" charset="0"/>
              </a:rPr>
              <a:t>تصميم المحتوى التعليمي </a:t>
            </a:r>
            <a:r>
              <a:rPr lang="ar-JO" sz="2000" b="1" dirty="0">
                <a:latin typeface="Arial" panose="020B0604020202020204" pitchFamily="34" charset="0"/>
                <a:cs typeface="Arial" panose="020B0604020202020204" pitchFamily="34" charset="0"/>
              </a:rPr>
              <a:t>واتاحته للمتعلمين من خلال توظيف التقنيات الملائمة في عملية التعلم الالكتروني بشكليه الكامل عن بعد والمدمج ودورات في تصميم خطة المادة وآليات تقييم المحتوى وتطويره.</a:t>
            </a:r>
            <a:endParaRPr lang="en-US" sz="2000" b="1" dirty="0">
              <a:latin typeface="Arial" panose="020B0604020202020204" pitchFamily="34" charset="0"/>
              <a:cs typeface="Arial" panose="020B0604020202020204" pitchFamily="34" charset="0"/>
            </a:endParaRPr>
          </a:p>
          <a:p>
            <a:pPr marL="973138" lvl="1" indent="-342900" algn="just" rtl="1">
              <a:lnSpc>
                <a:spcPct val="150000"/>
              </a:lnSpc>
              <a:buSzPct val="100000"/>
              <a:buFont typeface="+mj-lt"/>
              <a:buAutoNum type="arabicPeriod" startAt="8"/>
            </a:pPr>
            <a:r>
              <a:rPr lang="ar-JO" sz="2000" b="1" dirty="0">
                <a:latin typeface="Arial" panose="020B0604020202020204" pitchFamily="34" charset="0"/>
                <a:cs typeface="Arial" panose="020B0604020202020204" pitchFamily="34" charset="0"/>
              </a:rPr>
              <a:t>التدريب على </a:t>
            </a:r>
            <a:r>
              <a:rPr lang="ar-JO" sz="2000" b="1" dirty="0">
                <a:solidFill>
                  <a:srgbClr val="FF0000"/>
                </a:solidFill>
                <a:latin typeface="Arial" panose="020B0604020202020204" pitchFamily="34" charset="0"/>
                <a:cs typeface="Arial" panose="020B0604020202020204" pitchFamily="34" charset="0"/>
              </a:rPr>
              <a:t>اساليب القياس والتقويم</a:t>
            </a:r>
            <a:r>
              <a:rPr lang="ar-JO" sz="2000" b="1" dirty="0">
                <a:latin typeface="Arial" panose="020B0604020202020204" pitchFamily="34" charset="0"/>
                <a:cs typeface="Arial" panose="020B0604020202020204" pitchFamily="34" charset="0"/>
              </a:rPr>
              <a:t>، بما في ذلك الاساليب الالكترونية</a:t>
            </a:r>
            <a:r>
              <a:rPr lang="ar-JO" sz="2000" b="1" dirty="0" smtClean="0">
                <a:latin typeface="Arial" panose="020B0604020202020204" pitchFamily="34" charset="0"/>
                <a:cs typeface="Arial" panose="020B0604020202020204" pitchFamily="34" charset="0"/>
              </a:rPr>
              <a:t>.</a:t>
            </a:r>
            <a:endParaRPr lang="en-US" sz="2000" b="1" dirty="0">
              <a:latin typeface="Arial" panose="020B0604020202020204" pitchFamily="34" charset="0"/>
              <a:cs typeface="Arial" panose="020B0604020202020204" pitchFamily="34" charset="0"/>
            </a:endParaRPr>
          </a:p>
        </p:txBody>
      </p:sp>
      <p:sp>
        <p:nvSpPr>
          <p:cNvPr id="9" name="مستطيل 3"/>
          <p:cNvSpPr/>
          <p:nvPr/>
        </p:nvSpPr>
        <p:spPr>
          <a:xfrm>
            <a:off x="998483" y="237717"/>
            <a:ext cx="10930757" cy="707886"/>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الدعم الأكاديمي والتقني لاعضاء الهيئة </a:t>
            </a: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التدريسية (يتبع ...)</a:t>
            </a:r>
            <a:endParaRPr lang="ar-EG"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931870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9503" y="1520890"/>
            <a:ext cx="10888717" cy="5258282"/>
          </a:xfrm>
        </p:spPr>
        <p:txBody>
          <a:bodyPr>
            <a:normAutofit/>
          </a:bodyPr>
          <a:lstStyle/>
          <a:p>
            <a:pPr algn="just" rtl="1">
              <a:lnSpc>
                <a:spcPct val="170000"/>
              </a:lnSpc>
              <a:buSzPct val="200000"/>
              <a:buFont typeface="Arial" panose="020B0604020202020204" pitchFamily="34" charset="0"/>
              <a:buChar char="•"/>
            </a:pPr>
            <a:r>
              <a:rPr lang="ar-JO" sz="3200" b="1" dirty="0" smtClean="0">
                <a:solidFill>
                  <a:srgbClr val="FF0000"/>
                </a:solidFill>
                <a:latin typeface="Arial" panose="020B0604020202020204" pitchFamily="34" charset="0"/>
                <a:cs typeface="Arial" panose="020B0604020202020204" pitchFamily="34" charset="0"/>
              </a:rPr>
              <a:t>التعلم </a:t>
            </a:r>
            <a:r>
              <a:rPr lang="ar-JO" sz="3200" b="1" dirty="0">
                <a:solidFill>
                  <a:srgbClr val="FF0000"/>
                </a:solidFill>
                <a:latin typeface="Arial" panose="020B0604020202020204" pitchFamily="34" charset="0"/>
                <a:cs typeface="Arial" panose="020B0604020202020204" pitchFamily="34" charset="0"/>
              </a:rPr>
              <a:t>الإلكتروني </a:t>
            </a:r>
            <a:r>
              <a:rPr lang="ar-JO" sz="3200" b="1" dirty="0">
                <a:solidFill>
                  <a:schemeClr val="tx1"/>
                </a:solidFill>
                <a:latin typeface="Arial" panose="020B0604020202020204" pitchFamily="34" charset="0"/>
                <a:cs typeface="Arial" panose="020B0604020202020204" pitchFamily="34" charset="0"/>
              </a:rPr>
              <a:t>هو عملية توفير التعليم والتعلم عن بُعد باستخدام </a:t>
            </a:r>
            <a:r>
              <a:rPr lang="ar-JO" sz="3200" b="1" dirty="0">
                <a:solidFill>
                  <a:srgbClr val="FF0000"/>
                </a:solidFill>
                <a:latin typeface="Arial" panose="020B0604020202020204" pitchFamily="34" charset="0"/>
                <a:cs typeface="Arial" panose="020B0604020202020204" pitchFamily="34" charset="0"/>
              </a:rPr>
              <a:t>التكنولوجيا الرقمية والإنترنت</a:t>
            </a:r>
            <a:r>
              <a:rPr lang="ar-JO" sz="3200" b="1" dirty="0">
                <a:solidFill>
                  <a:schemeClr val="tx1"/>
                </a:solidFill>
                <a:latin typeface="Arial" panose="020B0604020202020204" pitchFamily="34" charset="0"/>
                <a:cs typeface="Arial" panose="020B0604020202020204" pitchFamily="34" charset="0"/>
              </a:rPr>
              <a:t>. </a:t>
            </a:r>
            <a:endParaRPr lang="ar-JO" sz="3200" b="1" dirty="0" smtClean="0">
              <a:solidFill>
                <a:schemeClr val="tx1"/>
              </a:solidFill>
              <a:latin typeface="Arial" panose="020B0604020202020204" pitchFamily="34" charset="0"/>
              <a:cs typeface="Arial" panose="020B0604020202020204" pitchFamily="34" charset="0"/>
            </a:endParaRPr>
          </a:p>
          <a:p>
            <a:pPr algn="just" rtl="1">
              <a:lnSpc>
                <a:spcPct val="170000"/>
              </a:lnSpc>
              <a:buSzPct val="200000"/>
              <a:buFont typeface="Arial" panose="020B0604020202020204" pitchFamily="34" charset="0"/>
              <a:buChar char="•"/>
            </a:pPr>
            <a:r>
              <a:rPr lang="ar-JO" sz="3200" b="1" dirty="0" smtClean="0">
                <a:solidFill>
                  <a:schemeClr val="tx1"/>
                </a:solidFill>
                <a:latin typeface="Arial" panose="020B0604020202020204" pitchFamily="34" charset="0"/>
                <a:cs typeface="Arial" panose="020B0604020202020204" pitchFamily="34" charset="0"/>
              </a:rPr>
              <a:t>يعتمد التعلم </a:t>
            </a:r>
            <a:r>
              <a:rPr lang="ar-JO" sz="3200" b="1" dirty="0">
                <a:solidFill>
                  <a:schemeClr val="tx1"/>
                </a:solidFill>
                <a:latin typeface="Arial" panose="020B0604020202020204" pitchFamily="34" charset="0"/>
                <a:cs typeface="Arial" panose="020B0604020202020204" pitchFamily="34" charset="0"/>
              </a:rPr>
              <a:t>الإلكتروني على استخدام </a:t>
            </a:r>
            <a:r>
              <a:rPr lang="ar-JO" sz="3200" b="1" dirty="0">
                <a:solidFill>
                  <a:srgbClr val="FF0000"/>
                </a:solidFill>
                <a:latin typeface="Arial" panose="020B0604020202020204" pitchFamily="34" charset="0"/>
                <a:cs typeface="Arial" panose="020B0604020202020204" pitchFamily="34" charset="0"/>
              </a:rPr>
              <a:t>الوسائط المتعددة </a:t>
            </a:r>
            <a:r>
              <a:rPr lang="ar-JO" sz="3200" b="1" dirty="0">
                <a:solidFill>
                  <a:schemeClr val="tx1"/>
                </a:solidFill>
                <a:latin typeface="Arial" panose="020B0604020202020204" pitchFamily="34" charset="0"/>
                <a:cs typeface="Arial" panose="020B0604020202020204" pitchFamily="34" charset="0"/>
              </a:rPr>
              <a:t>مثل </a:t>
            </a:r>
            <a:r>
              <a:rPr lang="ar-JO" sz="3200" b="1" dirty="0">
                <a:solidFill>
                  <a:srgbClr val="FF0000"/>
                </a:solidFill>
                <a:latin typeface="Arial" panose="020B0604020202020204" pitchFamily="34" charset="0"/>
                <a:cs typeface="Arial" panose="020B0604020202020204" pitchFamily="34" charset="0"/>
              </a:rPr>
              <a:t>الفيديو والصوت والنصوص والرسوم التوضيحية</a:t>
            </a:r>
            <a:r>
              <a:rPr lang="ar-JO" sz="3200" b="1" dirty="0">
                <a:solidFill>
                  <a:schemeClr val="tx1"/>
                </a:solidFill>
                <a:latin typeface="Arial" panose="020B0604020202020204" pitchFamily="34" charset="0"/>
                <a:cs typeface="Arial" panose="020B0604020202020204" pitchFamily="34" charset="0"/>
              </a:rPr>
              <a:t> والتفاعلات الحية لتقديم المحتوى التعليمي و</a:t>
            </a:r>
            <a:r>
              <a:rPr lang="ar-JO" sz="3200" b="1" dirty="0">
                <a:solidFill>
                  <a:srgbClr val="FF0000"/>
                </a:solidFill>
                <a:latin typeface="Arial" panose="020B0604020202020204" pitchFamily="34" charset="0"/>
                <a:cs typeface="Arial" panose="020B0604020202020204" pitchFamily="34" charset="0"/>
              </a:rPr>
              <a:t>تسهيل عملية التواصل</a:t>
            </a:r>
            <a:r>
              <a:rPr lang="ar-JO" sz="3200" b="1" dirty="0">
                <a:solidFill>
                  <a:schemeClr val="tx1"/>
                </a:solidFill>
                <a:latin typeface="Arial" panose="020B0604020202020204" pitchFamily="34" charset="0"/>
                <a:cs typeface="Arial" panose="020B0604020202020204" pitchFamily="34" charset="0"/>
              </a:rPr>
              <a:t> بين المدرس والطالب عبر الإنترنت</a:t>
            </a:r>
            <a:r>
              <a:rPr lang="en-US" sz="3200" b="1" dirty="0" smtClean="0">
                <a:solidFill>
                  <a:schemeClr val="tx1"/>
                </a:solidFill>
                <a:latin typeface="Arial" panose="020B0604020202020204" pitchFamily="34" charset="0"/>
                <a:cs typeface="Arial" panose="020B0604020202020204" pitchFamily="34" charset="0"/>
              </a:rPr>
              <a:t>.</a:t>
            </a:r>
            <a:endParaRPr lang="en-US" sz="600" dirty="0"/>
          </a:p>
        </p:txBody>
      </p:sp>
      <p:sp>
        <p:nvSpPr>
          <p:cNvPr id="5" name="مستطيل 3"/>
          <p:cNvSpPr/>
          <p:nvPr/>
        </p:nvSpPr>
        <p:spPr>
          <a:xfrm>
            <a:off x="2727616" y="497248"/>
            <a:ext cx="7093040" cy="769441"/>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4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التعلم الالكتروني</a:t>
            </a:r>
            <a:endParaRPr lang="ar-EG" sz="44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22451465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61847" y="1385531"/>
            <a:ext cx="11035861" cy="5078313"/>
          </a:xfrm>
          <a:prstGeom prst="rect">
            <a:avLst/>
          </a:prstGeom>
        </p:spPr>
        <p:txBody>
          <a:bodyPr wrap="square">
            <a:spAutoFit/>
          </a:bodyPr>
          <a:lstStyle/>
          <a:p>
            <a:pPr marL="746125" lvl="1" indent="-514350" algn="just" rtl="1">
              <a:lnSpc>
                <a:spcPct val="150000"/>
              </a:lnSpc>
              <a:buSzPct val="150000"/>
              <a:buFont typeface="Arial" panose="020B0604020202020204" pitchFamily="34" charset="0"/>
              <a:buChar char="•"/>
            </a:pPr>
            <a:r>
              <a:rPr lang="ar-SA" sz="3600" b="1" dirty="0" smtClean="0">
                <a:latin typeface="Arial" panose="020B0604020202020204" pitchFamily="34" charset="0"/>
                <a:cs typeface="Arial" panose="020B0604020202020204" pitchFamily="34" charset="0"/>
              </a:rPr>
              <a:t>تصميم </a:t>
            </a:r>
            <a:r>
              <a:rPr lang="ar-SA" sz="3600" b="1" dirty="0">
                <a:solidFill>
                  <a:srgbClr val="FF0000"/>
                </a:solidFill>
                <a:latin typeface="Arial" panose="020B0604020202020204" pitchFamily="34" charset="0"/>
                <a:cs typeface="Arial" panose="020B0604020202020204" pitchFamily="34" charset="0"/>
              </a:rPr>
              <a:t>نشرات تثقيفية </a:t>
            </a:r>
            <a:r>
              <a:rPr lang="ar-SA" sz="3600" b="1" dirty="0">
                <a:latin typeface="Arial" panose="020B0604020202020204" pitchFamily="34" charset="0"/>
                <a:cs typeface="Arial" panose="020B0604020202020204" pitchFamily="34" charset="0"/>
              </a:rPr>
              <a:t>للطلبة </a:t>
            </a:r>
            <a:r>
              <a:rPr lang="ar-SA" sz="3600" b="1" dirty="0">
                <a:solidFill>
                  <a:srgbClr val="FF0000"/>
                </a:solidFill>
                <a:latin typeface="Arial" panose="020B0604020202020204" pitchFamily="34" charset="0"/>
                <a:cs typeface="Arial" panose="020B0604020202020204" pitchFamily="34" charset="0"/>
              </a:rPr>
              <a:t>ونشرها على الموقع الالكتروني </a:t>
            </a:r>
            <a:r>
              <a:rPr lang="ar-SA" sz="3600" b="1" dirty="0">
                <a:latin typeface="Arial" panose="020B0604020202020204" pitchFamily="34" charset="0"/>
                <a:cs typeface="Arial" panose="020B0604020202020204" pitchFamily="34" charset="0"/>
              </a:rPr>
              <a:t>لمؤسسة التعليم العالي تتضمن </a:t>
            </a:r>
            <a:r>
              <a:rPr lang="ar-SA" sz="3600" b="1" dirty="0">
                <a:solidFill>
                  <a:srgbClr val="FF0000"/>
                </a:solidFill>
                <a:latin typeface="Arial" panose="020B0604020202020204" pitchFamily="34" charset="0"/>
                <a:cs typeface="Arial" panose="020B0604020202020204" pitchFamily="34" charset="0"/>
              </a:rPr>
              <a:t>إرشادات التعليم الالكتروني</a:t>
            </a:r>
            <a:r>
              <a:rPr lang="ar-SA" sz="3600" b="1" dirty="0">
                <a:latin typeface="Arial" panose="020B0604020202020204" pitchFamily="34" charset="0"/>
                <a:cs typeface="Arial" panose="020B0604020202020204" pitchFamily="34" charset="0"/>
              </a:rPr>
              <a:t>.</a:t>
            </a:r>
            <a:endParaRPr lang="en-US" sz="3600" b="1" dirty="0">
              <a:latin typeface="Arial" panose="020B0604020202020204" pitchFamily="34" charset="0"/>
              <a:cs typeface="Arial" panose="020B0604020202020204" pitchFamily="34" charset="0"/>
            </a:endParaRPr>
          </a:p>
          <a:p>
            <a:pPr marL="746125" lvl="1" indent="-514350" algn="just" rtl="1">
              <a:lnSpc>
                <a:spcPct val="150000"/>
              </a:lnSpc>
              <a:buSzPct val="150000"/>
              <a:buFont typeface="Arial" panose="020B0604020202020204" pitchFamily="34" charset="0"/>
              <a:buChar char="•"/>
            </a:pPr>
            <a:r>
              <a:rPr lang="ar-SA" sz="3600" b="1" dirty="0">
                <a:solidFill>
                  <a:srgbClr val="FF0000"/>
                </a:solidFill>
                <a:latin typeface="Arial" panose="020B0604020202020204" pitchFamily="34" charset="0"/>
                <a:cs typeface="Arial" panose="020B0604020202020204" pitchFamily="34" charset="0"/>
              </a:rPr>
              <a:t>تدريب الطلبة </a:t>
            </a:r>
            <a:r>
              <a:rPr lang="ar-SA" sz="3600" b="1" dirty="0">
                <a:latin typeface="Arial" panose="020B0604020202020204" pitchFamily="34" charset="0"/>
                <a:cs typeface="Arial" panose="020B0604020202020204" pitchFamily="34" charset="0"/>
              </a:rPr>
              <a:t>على كيفية استخدام </a:t>
            </a:r>
            <a:r>
              <a:rPr lang="ar-SA" sz="3600" b="1" dirty="0">
                <a:solidFill>
                  <a:srgbClr val="FF0000"/>
                </a:solidFill>
                <a:latin typeface="Arial" panose="020B0604020202020204" pitchFamily="34" charset="0"/>
                <a:cs typeface="Arial" panose="020B0604020202020204" pitchFamily="34" charset="0"/>
              </a:rPr>
              <a:t>انظمة التعليم الالكتروني</a:t>
            </a:r>
            <a:r>
              <a:rPr lang="ar-SA" sz="3600" b="1" dirty="0">
                <a:latin typeface="Arial" panose="020B0604020202020204" pitchFamily="34" charset="0"/>
                <a:cs typeface="Arial" panose="020B0604020202020204" pitchFamily="34" charset="0"/>
              </a:rPr>
              <a:t>.</a:t>
            </a:r>
            <a:endParaRPr lang="en-US" sz="3600" b="1" dirty="0">
              <a:latin typeface="Arial" panose="020B0604020202020204" pitchFamily="34" charset="0"/>
              <a:cs typeface="Arial" panose="020B0604020202020204" pitchFamily="34" charset="0"/>
            </a:endParaRPr>
          </a:p>
          <a:p>
            <a:pPr marL="746125" lvl="1" indent="-514350" algn="just" rtl="1">
              <a:lnSpc>
                <a:spcPct val="150000"/>
              </a:lnSpc>
              <a:buSzPct val="150000"/>
              <a:buFont typeface="Arial" panose="020B0604020202020204" pitchFamily="34" charset="0"/>
              <a:buChar char="•"/>
            </a:pPr>
            <a:r>
              <a:rPr lang="ar-SA" sz="3600" b="1" dirty="0">
                <a:latin typeface="Arial" panose="020B0604020202020204" pitchFamily="34" charset="0"/>
                <a:cs typeface="Arial" panose="020B0604020202020204" pitchFamily="34" charset="0"/>
              </a:rPr>
              <a:t>تنمية </a:t>
            </a:r>
            <a:r>
              <a:rPr lang="ar-SA" sz="3600" b="1" dirty="0">
                <a:solidFill>
                  <a:srgbClr val="FF0000"/>
                </a:solidFill>
                <a:latin typeface="Arial" panose="020B0604020202020204" pitchFamily="34" charset="0"/>
                <a:cs typeface="Arial" panose="020B0604020202020204" pitchFamily="34" charset="0"/>
              </a:rPr>
              <a:t>المهارات الاساسية </a:t>
            </a:r>
            <a:r>
              <a:rPr lang="ar-SA" sz="3600" b="1" dirty="0">
                <a:latin typeface="Arial" panose="020B0604020202020204" pitchFamily="34" charset="0"/>
                <a:cs typeface="Arial" panose="020B0604020202020204" pitchFamily="34" charset="0"/>
              </a:rPr>
              <a:t>للطلبة في </a:t>
            </a:r>
            <a:r>
              <a:rPr lang="ar-SA" sz="3600" b="1" dirty="0">
                <a:solidFill>
                  <a:srgbClr val="FF0000"/>
                </a:solidFill>
                <a:latin typeface="Arial" panose="020B0604020202020204" pitchFamily="34" charset="0"/>
                <a:cs typeface="Arial" panose="020B0604020202020204" pitchFamily="34" charset="0"/>
              </a:rPr>
              <a:t>التعلم الذاتي </a:t>
            </a:r>
            <a:r>
              <a:rPr lang="ar-SA" sz="3600" b="1" dirty="0">
                <a:latin typeface="Arial" panose="020B0604020202020204" pitchFamily="34" charset="0"/>
                <a:cs typeface="Arial" panose="020B0604020202020204" pitchFamily="34" charset="0"/>
              </a:rPr>
              <a:t>الدائم مثل </a:t>
            </a:r>
            <a:r>
              <a:rPr lang="ar-SA" sz="3600" b="1" dirty="0">
                <a:solidFill>
                  <a:srgbClr val="FF0000"/>
                </a:solidFill>
                <a:latin typeface="Arial" panose="020B0604020202020204" pitchFamily="34" charset="0"/>
                <a:cs typeface="Arial" panose="020B0604020202020204" pitchFamily="34" charset="0"/>
              </a:rPr>
              <a:t>جمع المعلومات والاستكشاف والتخطيط وديناميكية الفريق ومهارات الاتصال والقدرة على التنفيذ والتفكير</a:t>
            </a:r>
            <a:r>
              <a:rPr lang="ar-SA" sz="3600" b="1" dirty="0">
                <a:latin typeface="Arial" panose="020B0604020202020204" pitchFamily="34" charset="0"/>
                <a:cs typeface="Arial" panose="020B0604020202020204" pitchFamily="34" charset="0"/>
              </a:rPr>
              <a:t>.</a:t>
            </a:r>
            <a:endParaRPr lang="en-US" sz="3600" b="1" dirty="0">
              <a:latin typeface="Arial" panose="020B0604020202020204" pitchFamily="34" charset="0"/>
              <a:cs typeface="Arial" panose="020B0604020202020204" pitchFamily="34" charset="0"/>
            </a:endParaRPr>
          </a:p>
        </p:txBody>
      </p:sp>
      <p:sp>
        <p:nvSpPr>
          <p:cNvPr id="9" name="مستطيل 3"/>
          <p:cNvSpPr/>
          <p:nvPr/>
        </p:nvSpPr>
        <p:spPr>
          <a:xfrm>
            <a:off x="998483" y="395372"/>
            <a:ext cx="10930757" cy="707886"/>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الدعم الأكاديمي والتقني </a:t>
            </a: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للطلبة</a:t>
            </a:r>
            <a:endParaRPr lang="ar-EG"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41470342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379" y="849503"/>
            <a:ext cx="11035861" cy="6186309"/>
          </a:xfrm>
          <a:prstGeom prst="rect">
            <a:avLst/>
          </a:prstGeom>
        </p:spPr>
        <p:txBody>
          <a:bodyPr wrap="square">
            <a:spAutoFit/>
          </a:bodyPr>
          <a:lstStyle/>
          <a:p>
            <a:pPr marL="630238" lvl="1" algn="just" rtl="1">
              <a:lnSpc>
                <a:spcPct val="150000"/>
              </a:lnSpc>
              <a:buSzPct val="100000"/>
            </a:pPr>
            <a:r>
              <a:rPr lang="ar-SA" sz="2400" b="1" dirty="0">
                <a:latin typeface="Arial" panose="020B0604020202020204" pitchFamily="34" charset="0"/>
                <a:cs typeface="Arial" panose="020B0604020202020204" pitchFamily="34" charset="0"/>
              </a:rPr>
              <a:t>تلتزم الجهات المعنية في مؤسسات التعليم العالي بما يلي:</a:t>
            </a:r>
            <a:endParaRPr lang="en-US" sz="2400" b="1" dirty="0">
              <a:latin typeface="Arial" panose="020B0604020202020204" pitchFamily="34" charset="0"/>
              <a:cs typeface="Arial" panose="020B0604020202020204" pitchFamily="34" charset="0"/>
            </a:endParaRPr>
          </a:p>
          <a:p>
            <a:pPr marL="1087438" lvl="1" indent="-457200" algn="just" rtl="1">
              <a:lnSpc>
                <a:spcPct val="150000"/>
              </a:lnSpc>
              <a:buSzPct val="100000"/>
              <a:buFont typeface="+mj-lt"/>
              <a:buAutoNum type="arabicPeriod"/>
            </a:pPr>
            <a:r>
              <a:rPr lang="ar-SA" sz="2400" b="1" dirty="0" smtClean="0">
                <a:latin typeface="Arial" panose="020B0604020202020204" pitchFamily="34" charset="0"/>
                <a:cs typeface="Arial" panose="020B0604020202020204" pitchFamily="34" charset="0"/>
              </a:rPr>
              <a:t>توفير </a:t>
            </a:r>
            <a:r>
              <a:rPr lang="ar-SA" sz="2400" b="1" dirty="0">
                <a:solidFill>
                  <a:srgbClr val="FF0000"/>
                </a:solidFill>
                <a:latin typeface="Arial" panose="020B0604020202020204" pitchFamily="34" charset="0"/>
                <a:cs typeface="Arial" panose="020B0604020202020204" pitchFamily="34" charset="0"/>
              </a:rPr>
              <a:t>المنصة/المنصات</a:t>
            </a:r>
            <a:r>
              <a:rPr lang="ar-SA" sz="2400" b="1" dirty="0">
                <a:latin typeface="Arial" panose="020B0604020202020204" pitchFamily="34" charset="0"/>
                <a:cs typeface="Arial" panose="020B0604020202020204" pitchFamily="34" charset="0"/>
              </a:rPr>
              <a:t> التي تتيح </a:t>
            </a:r>
            <a:r>
              <a:rPr lang="ar-SA" sz="2400" b="1" dirty="0">
                <a:solidFill>
                  <a:srgbClr val="FF0000"/>
                </a:solidFill>
                <a:latin typeface="Arial" panose="020B0604020202020204" pitchFamily="34" charset="0"/>
                <a:cs typeface="Arial" panose="020B0604020202020204" pitchFamily="34" charset="0"/>
              </a:rPr>
              <a:t>إمكانية</a:t>
            </a:r>
            <a:r>
              <a:rPr lang="ar-SA" sz="2400" b="1" dirty="0">
                <a:latin typeface="Arial" panose="020B0604020202020204" pitchFamily="34" charset="0"/>
                <a:cs typeface="Arial" panose="020B0604020202020204" pitchFamily="34" charset="0"/>
              </a:rPr>
              <a:t> </a:t>
            </a:r>
            <a:r>
              <a:rPr lang="ar-SA" sz="2400" b="1" dirty="0">
                <a:solidFill>
                  <a:srgbClr val="FF0000"/>
                </a:solidFill>
                <a:latin typeface="Arial" panose="020B0604020202020204" pitchFamily="34" charset="0"/>
                <a:cs typeface="Arial" panose="020B0604020202020204" pitchFamily="34" charset="0"/>
              </a:rPr>
              <a:t>التعلم الإلكتروني المتزامن وغير المتزامن </a:t>
            </a:r>
            <a:r>
              <a:rPr lang="ar-SA" sz="2400" b="1" dirty="0">
                <a:latin typeface="Arial" panose="020B0604020202020204" pitchFamily="34" charset="0"/>
                <a:cs typeface="Arial" panose="020B0604020202020204" pitchFamily="34" charset="0"/>
              </a:rPr>
              <a:t>مع خاصية عرض محتويات المواد وملفات مواصفات البرنامج أو المادة بطريقة تفاعلية.</a:t>
            </a:r>
            <a:endParaRPr lang="en-US" sz="2400" b="1" dirty="0">
              <a:latin typeface="Arial" panose="020B0604020202020204" pitchFamily="34" charset="0"/>
              <a:cs typeface="Arial" panose="020B0604020202020204" pitchFamily="34" charset="0"/>
            </a:endParaRPr>
          </a:p>
          <a:p>
            <a:pPr marL="1087438" lvl="1" indent="-457200" algn="just" rtl="1">
              <a:lnSpc>
                <a:spcPct val="150000"/>
              </a:lnSpc>
              <a:buSzPct val="100000"/>
              <a:buFont typeface="+mj-lt"/>
              <a:buAutoNum type="arabicPeriod"/>
            </a:pPr>
            <a:r>
              <a:rPr lang="ar-SA" sz="2400" b="1" dirty="0">
                <a:latin typeface="Arial" panose="020B0604020202020204" pitchFamily="34" charset="0"/>
                <a:cs typeface="Arial" panose="020B0604020202020204" pitchFamily="34" charset="0"/>
              </a:rPr>
              <a:t>توفير </a:t>
            </a:r>
            <a:r>
              <a:rPr lang="ar-SA" sz="2400" b="1" dirty="0">
                <a:solidFill>
                  <a:srgbClr val="FF0000"/>
                </a:solidFill>
                <a:latin typeface="Arial" panose="020B0604020202020204" pitchFamily="34" charset="0"/>
                <a:cs typeface="Arial" panose="020B0604020202020204" pitchFamily="34" charset="0"/>
              </a:rPr>
              <a:t>المنصة/المنصات</a:t>
            </a:r>
            <a:r>
              <a:rPr lang="ar-SA" sz="2400" b="1" dirty="0">
                <a:latin typeface="Arial" panose="020B0604020202020204" pitchFamily="34" charset="0"/>
                <a:cs typeface="Arial" panose="020B0604020202020204" pitchFamily="34" charset="0"/>
              </a:rPr>
              <a:t> التي تتيح </a:t>
            </a:r>
            <a:r>
              <a:rPr lang="ar-SA" sz="2400" b="1" dirty="0">
                <a:solidFill>
                  <a:srgbClr val="FF0000"/>
                </a:solidFill>
                <a:latin typeface="Arial" panose="020B0604020202020204" pitchFamily="34" charset="0"/>
                <a:cs typeface="Arial" panose="020B0604020202020204" pitchFamily="34" charset="0"/>
              </a:rPr>
              <a:t>إمكانية</a:t>
            </a:r>
            <a:r>
              <a:rPr lang="ar-SA" sz="2400" b="1" dirty="0">
                <a:latin typeface="Arial" panose="020B0604020202020204" pitchFamily="34" charset="0"/>
                <a:cs typeface="Arial" panose="020B0604020202020204" pitchFamily="34" charset="0"/>
              </a:rPr>
              <a:t> </a:t>
            </a:r>
            <a:r>
              <a:rPr lang="ar-SA" sz="2400" b="1" dirty="0">
                <a:solidFill>
                  <a:srgbClr val="FF0000"/>
                </a:solidFill>
                <a:latin typeface="Arial" panose="020B0604020202020204" pitchFamily="34" charset="0"/>
                <a:cs typeface="Arial" panose="020B0604020202020204" pitchFamily="34" charset="0"/>
              </a:rPr>
              <a:t>إنشاء لقاءات إلكترونية متزامنة</a:t>
            </a:r>
            <a:r>
              <a:rPr lang="ar-SA" sz="2400" b="1" dirty="0">
                <a:latin typeface="Arial" panose="020B0604020202020204" pitchFamily="34" charset="0"/>
                <a:cs typeface="Arial" panose="020B0604020202020204" pitchFamily="34" charset="0"/>
              </a:rPr>
              <a:t> ذات جودة عالية.</a:t>
            </a:r>
            <a:endParaRPr lang="en-US" sz="2400" b="1" dirty="0">
              <a:latin typeface="Arial" panose="020B0604020202020204" pitchFamily="34" charset="0"/>
              <a:cs typeface="Arial" panose="020B0604020202020204" pitchFamily="34" charset="0"/>
            </a:endParaRPr>
          </a:p>
          <a:p>
            <a:pPr marL="1087438" lvl="1" indent="-457200" algn="just" rtl="1">
              <a:lnSpc>
                <a:spcPct val="150000"/>
              </a:lnSpc>
              <a:buSzPct val="100000"/>
              <a:buFont typeface="+mj-lt"/>
              <a:buAutoNum type="arabicPeriod"/>
            </a:pPr>
            <a:r>
              <a:rPr lang="ar-SA" sz="2400" b="1" dirty="0">
                <a:latin typeface="Arial" panose="020B0604020202020204" pitchFamily="34" charset="0"/>
                <a:cs typeface="Arial" panose="020B0604020202020204" pitchFamily="34" charset="0"/>
              </a:rPr>
              <a:t>توفير </a:t>
            </a:r>
            <a:r>
              <a:rPr lang="ar-SA" sz="2400" b="1" dirty="0">
                <a:solidFill>
                  <a:srgbClr val="FF0000"/>
                </a:solidFill>
                <a:latin typeface="Arial" panose="020B0604020202020204" pitchFamily="34" charset="0"/>
                <a:cs typeface="Arial" panose="020B0604020202020204" pitchFamily="34" charset="0"/>
              </a:rPr>
              <a:t>المنصة/المنصات</a:t>
            </a:r>
            <a:r>
              <a:rPr lang="ar-SA" sz="2400" b="1" dirty="0">
                <a:latin typeface="Arial" panose="020B0604020202020204" pitchFamily="34" charset="0"/>
                <a:cs typeface="Arial" panose="020B0604020202020204" pitchFamily="34" charset="0"/>
              </a:rPr>
              <a:t> التي تتيح </a:t>
            </a:r>
            <a:r>
              <a:rPr lang="ar-SA" sz="2400" b="1" dirty="0">
                <a:solidFill>
                  <a:srgbClr val="FF0000"/>
                </a:solidFill>
                <a:latin typeface="Arial" panose="020B0604020202020204" pitchFamily="34" charset="0"/>
                <a:cs typeface="Arial" panose="020B0604020202020204" pitchFamily="34" charset="0"/>
              </a:rPr>
              <a:t>احتواءها</a:t>
            </a:r>
            <a:r>
              <a:rPr lang="ar-SA" sz="2400" b="1" dirty="0">
                <a:latin typeface="Arial" panose="020B0604020202020204" pitchFamily="34" charset="0"/>
                <a:cs typeface="Arial" panose="020B0604020202020204" pitchFamily="34" charset="0"/>
              </a:rPr>
              <a:t> على </a:t>
            </a:r>
            <a:r>
              <a:rPr lang="ar-SA" sz="2400" b="1" dirty="0">
                <a:solidFill>
                  <a:srgbClr val="FF0000"/>
                </a:solidFill>
                <a:latin typeface="Arial" panose="020B0604020202020204" pitchFamily="34" charset="0"/>
                <a:cs typeface="Arial" panose="020B0604020202020204" pitchFamily="34" charset="0"/>
              </a:rPr>
              <a:t>نظام تقييم إلكتروني </a:t>
            </a:r>
            <a:r>
              <a:rPr lang="ar-SA" sz="2400" b="1" dirty="0">
                <a:latin typeface="Arial" panose="020B0604020202020204" pitchFamily="34" charset="0"/>
                <a:cs typeface="Arial" panose="020B0604020202020204" pitchFamily="34" charset="0"/>
              </a:rPr>
              <a:t>يتيح للمدرس إجراء </a:t>
            </a:r>
            <a:r>
              <a:rPr lang="ar-SA" sz="2400" b="1" dirty="0">
                <a:solidFill>
                  <a:srgbClr val="FF0000"/>
                </a:solidFill>
                <a:latin typeface="Arial" panose="020B0604020202020204" pitchFamily="34" charset="0"/>
                <a:cs typeface="Arial" panose="020B0604020202020204" pitchFamily="34" charset="0"/>
              </a:rPr>
              <a:t>الإمتحانات</a:t>
            </a:r>
            <a:r>
              <a:rPr lang="ar-SA" sz="2400" b="1" dirty="0">
                <a:latin typeface="Arial" panose="020B0604020202020204" pitchFamily="34" charset="0"/>
                <a:cs typeface="Arial" panose="020B0604020202020204" pitchFamily="34" charset="0"/>
              </a:rPr>
              <a:t> و</a:t>
            </a:r>
            <a:r>
              <a:rPr lang="ar-SA" sz="2400" b="1" dirty="0">
                <a:solidFill>
                  <a:srgbClr val="FF0000"/>
                </a:solidFill>
                <a:latin typeface="Arial" panose="020B0604020202020204" pitchFamily="34" charset="0"/>
                <a:cs typeface="Arial" panose="020B0604020202020204" pitchFamily="34" charset="0"/>
              </a:rPr>
              <a:t>رفع الواجبات وتقييمها</a:t>
            </a:r>
            <a:r>
              <a:rPr lang="ar-SA" sz="2400" b="1" dirty="0">
                <a:latin typeface="Arial" panose="020B0604020202020204" pitchFamily="34" charset="0"/>
                <a:cs typeface="Arial" panose="020B0604020202020204" pitchFamily="34" charset="0"/>
              </a:rPr>
              <a:t> وإجراء </a:t>
            </a:r>
            <a:r>
              <a:rPr lang="ar-SA" sz="2400" b="1" dirty="0">
                <a:solidFill>
                  <a:srgbClr val="FF0000"/>
                </a:solidFill>
                <a:latin typeface="Arial" panose="020B0604020202020204" pitchFamily="34" charset="0"/>
                <a:cs typeface="Arial" panose="020B0604020202020204" pitchFamily="34" charset="0"/>
              </a:rPr>
              <a:t>تقييم</a:t>
            </a:r>
            <a:r>
              <a:rPr lang="ar-SA" sz="2400" b="1" dirty="0">
                <a:latin typeface="Arial" panose="020B0604020202020204" pitchFamily="34" charset="0"/>
                <a:cs typeface="Arial" panose="020B0604020202020204" pitchFamily="34" charset="0"/>
              </a:rPr>
              <a:t> لإي من مكونات </a:t>
            </a:r>
            <a:r>
              <a:rPr lang="ar-SA" sz="2400" b="1" dirty="0">
                <a:solidFill>
                  <a:srgbClr val="FF0000"/>
                </a:solidFill>
                <a:latin typeface="Arial" panose="020B0604020202020204" pitchFamily="34" charset="0"/>
                <a:cs typeface="Arial" panose="020B0604020202020204" pitchFamily="34" charset="0"/>
              </a:rPr>
              <a:t>التعلم المدمج </a:t>
            </a:r>
            <a:r>
              <a:rPr lang="ar-SA" sz="2400" b="1" dirty="0">
                <a:latin typeface="Arial" panose="020B0604020202020204" pitchFamily="34" charset="0"/>
                <a:cs typeface="Arial" panose="020B0604020202020204" pitchFamily="34" charset="0"/>
              </a:rPr>
              <a:t>أو </a:t>
            </a:r>
            <a:r>
              <a:rPr lang="ar-SA" sz="2400" b="1" dirty="0">
                <a:solidFill>
                  <a:srgbClr val="FF0000"/>
                </a:solidFill>
                <a:latin typeface="Arial" panose="020B0604020202020204" pitchFamily="34" charset="0"/>
                <a:cs typeface="Arial" panose="020B0604020202020204" pitchFamily="34" charset="0"/>
              </a:rPr>
              <a:t>الإلكتروني الكامل عن بعد</a:t>
            </a:r>
            <a:r>
              <a:rPr lang="ar-SA" sz="2400" b="1" dirty="0">
                <a:latin typeface="Arial" panose="020B0604020202020204" pitchFamily="34" charset="0"/>
                <a:cs typeface="Arial" panose="020B0604020202020204" pitchFamily="34" charset="0"/>
              </a:rPr>
              <a:t>.</a:t>
            </a:r>
            <a:endParaRPr lang="en-US" sz="2400" b="1" dirty="0">
              <a:latin typeface="Arial" panose="020B0604020202020204" pitchFamily="34" charset="0"/>
              <a:cs typeface="Arial" panose="020B0604020202020204" pitchFamily="34" charset="0"/>
            </a:endParaRPr>
          </a:p>
          <a:p>
            <a:pPr marL="1087438" lvl="1" indent="-457200" algn="just" rtl="1">
              <a:lnSpc>
                <a:spcPct val="150000"/>
              </a:lnSpc>
              <a:buSzPct val="100000"/>
              <a:buFont typeface="+mj-lt"/>
              <a:buAutoNum type="arabicPeriod"/>
            </a:pPr>
            <a:r>
              <a:rPr lang="ar-SA" sz="2400" b="1" dirty="0">
                <a:latin typeface="Arial" panose="020B0604020202020204" pitchFamily="34" charset="0"/>
                <a:cs typeface="Arial" panose="020B0604020202020204" pitchFamily="34" charset="0"/>
              </a:rPr>
              <a:t>توفير </a:t>
            </a:r>
            <a:r>
              <a:rPr lang="ar-SA" sz="2400" b="1" dirty="0">
                <a:solidFill>
                  <a:srgbClr val="FF0000"/>
                </a:solidFill>
                <a:latin typeface="Arial" panose="020B0604020202020204" pitchFamily="34" charset="0"/>
                <a:cs typeface="Arial" panose="020B0604020202020204" pitchFamily="34" charset="0"/>
              </a:rPr>
              <a:t>خدمة الإنترنت </a:t>
            </a:r>
            <a:r>
              <a:rPr lang="ar-SA" sz="2400" b="1" dirty="0">
                <a:latin typeface="Arial" panose="020B0604020202020204" pitchFamily="34" charset="0"/>
                <a:cs typeface="Arial" panose="020B0604020202020204" pitchFamily="34" charset="0"/>
              </a:rPr>
              <a:t>داخل حرم مؤسسة التعليم العالي من خلال بنية تحتية ملاءمة من حيث الخوادم وسرعة النطاق الترددي وتوافر الخدمة السلكية واللاسلكية بشكل متصل وبدرجة عالية من الجودة.</a:t>
            </a:r>
            <a:endParaRPr lang="en-US" sz="2400" b="1" dirty="0">
              <a:latin typeface="Arial" panose="020B0604020202020204" pitchFamily="34" charset="0"/>
              <a:cs typeface="Arial" panose="020B0604020202020204" pitchFamily="34" charset="0"/>
            </a:endParaRPr>
          </a:p>
          <a:p>
            <a:pPr marL="1087438" lvl="1" indent="-457200" algn="just" rtl="1">
              <a:lnSpc>
                <a:spcPct val="150000"/>
              </a:lnSpc>
              <a:buSzPct val="100000"/>
              <a:buFont typeface="+mj-lt"/>
              <a:buAutoNum type="arabicPeriod"/>
            </a:pPr>
            <a:r>
              <a:rPr lang="ar-SA" sz="2400" b="1" dirty="0">
                <a:latin typeface="Arial" panose="020B0604020202020204" pitchFamily="34" charset="0"/>
                <a:cs typeface="Arial" panose="020B0604020202020204" pitchFamily="34" charset="0"/>
              </a:rPr>
              <a:t>توفير </a:t>
            </a:r>
            <a:r>
              <a:rPr lang="ar-SA" sz="2400" b="1" dirty="0">
                <a:solidFill>
                  <a:srgbClr val="FF0000"/>
                </a:solidFill>
                <a:latin typeface="Arial" panose="020B0604020202020204" pitchFamily="34" charset="0"/>
                <a:cs typeface="Arial" panose="020B0604020202020204" pitchFamily="34" charset="0"/>
              </a:rPr>
              <a:t>اشتراك للبرمجيات</a:t>
            </a:r>
            <a:r>
              <a:rPr lang="ar-SA" sz="2400" b="1" dirty="0">
                <a:latin typeface="Arial" panose="020B0604020202020204" pitchFamily="34" charset="0"/>
                <a:cs typeface="Arial" panose="020B0604020202020204" pitchFamily="34" charset="0"/>
              </a:rPr>
              <a:t> التي تحتاجها مؤسسة التعليم العالي لدعم عملية إدماج التعلم الإلكتروني  فيها</a:t>
            </a:r>
            <a:r>
              <a:rPr lang="ar-SA" sz="2400" b="1" dirty="0" smtClean="0">
                <a:latin typeface="Arial" panose="020B0604020202020204" pitchFamily="34" charset="0"/>
                <a:cs typeface="Arial" panose="020B0604020202020204" pitchFamily="34" charset="0"/>
              </a:rPr>
              <a:t>.</a:t>
            </a:r>
            <a:endParaRPr lang="en-US" sz="3600" b="1" dirty="0">
              <a:latin typeface="Arial" panose="020B0604020202020204" pitchFamily="34" charset="0"/>
              <a:cs typeface="Arial" panose="020B0604020202020204" pitchFamily="34" charset="0"/>
            </a:endParaRPr>
          </a:p>
        </p:txBody>
      </p:sp>
      <p:sp>
        <p:nvSpPr>
          <p:cNvPr id="9" name="مستطيل 3"/>
          <p:cNvSpPr/>
          <p:nvPr/>
        </p:nvSpPr>
        <p:spPr>
          <a:xfrm>
            <a:off x="998484" y="185162"/>
            <a:ext cx="10625958" cy="707886"/>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البنية التقنية</a:t>
            </a:r>
            <a:endParaRPr lang="ar-EG"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40205800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379" y="1322469"/>
            <a:ext cx="11035861" cy="5632311"/>
          </a:xfrm>
          <a:prstGeom prst="rect">
            <a:avLst/>
          </a:prstGeom>
        </p:spPr>
        <p:txBody>
          <a:bodyPr wrap="square">
            <a:spAutoFit/>
          </a:bodyPr>
          <a:lstStyle/>
          <a:p>
            <a:pPr marL="630238" lvl="1" algn="just" rtl="1">
              <a:lnSpc>
                <a:spcPct val="150000"/>
              </a:lnSpc>
              <a:buSzPct val="100000"/>
            </a:pPr>
            <a:r>
              <a:rPr lang="ar-SA" sz="2400" b="1" dirty="0">
                <a:latin typeface="Arial" panose="020B0604020202020204" pitchFamily="34" charset="0"/>
                <a:cs typeface="Arial" panose="020B0604020202020204" pitchFamily="34" charset="0"/>
              </a:rPr>
              <a:t>تلتزم الجهات المعنية في مؤسسات التعليم العالي بما يلي:</a:t>
            </a:r>
            <a:endParaRPr lang="en-US" sz="2400" b="1" dirty="0">
              <a:latin typeface="Arial" panose="020B0604020202020204" pitchFamily="34" charset="0"/>
              <a:cs typeface="Arial" panose="020B0604020202020204" pitchFamily="34" charset="0"/>
            </a:endParaRPr>
          </a:p>
          <a:p>
            <a:pPr marL="1087438" lvl="1" indent="-457200" algn="just" rtl="1">
              <a:lnSpc>
                <a:spcPct val="150000"/>
              </a:lnSpc>
              <a:buSzPct val="100000"/>
              <a:buFont typeface="+mj-lt"/>
              <a:buAutoNum type="arabicPeriod" startAt="6"/>
            </a:pPr>
            <a:r>
              <a:rPr lang="ar-SA" sz="2400" b="1" dirty="0" smtClean="0">
                <a:latin typeface="Arial" panose="020B0604020202020204" pitchFamily="34" charset="0"/>
                <a:cs typeface="Arial" panose="020B0604020202020204" pitchFamily="34" charset="0"/>
              </a:rPr>
              <a:t>توفير </a:t>
            </a:r>
            <a:r>
              <a:rPr lang="ar-SA" sz="2400" b="1" dirty="0">
                <a:solidFill>
                  <a:srgbClr val="FF0000"/>
                </a:solidFill>
                <a:latin typeface="Arial" panose="020B0604020202020204" pitchFamily="34" charset="0"/>
                <a:cs typeface="Arial" panose="020B0604020202020204" pitchFamily="34" charset="0"/>
              </a:rPr>
              <a:t>نظام حماية متكامل</a:t>
            </a:r>
            <a:r>
              <a:rPr lang="ar-SA" sz="2400" b="1" dirty="0">
                <a:latin typeface="Arial" panose="020B0604020202020204" pitchFamily="34" charset="0"/>
                <a:cs typeface="Arial" panose="020B0604020202020204" pitchFamily="34" charset="0"/>
              </a:rPr>
              <a:t> لجميع أنظمة التعلم الإلكتروني وبما يشمل منصة التعلم عن بعد ومنصات الامتحانات وأنظمة العلامات والتسجيل وغيرها.</a:t>
            </a:r>
            <a:endParaRPr lang="en-US" sz="2400" b="1" dirty="0">
              <a:latin typeface="Arial" panose="020B0604020202020204" pitchFamily="34" charset="0"/>
              <a:cs typeface="Arial" panose="020B0604020202020204" pitchFamily="34" charset="0"/>
            </a:endParaRPr>
          </a:p>
          <a:p>
            <a:pPr marL="1087438" lvl="1" indent="-457200" algn="just" rtl="1">
              <a:lnSpc>
                <a:spcPct val="150000"/>
              </a:lnSpc>
              <a:buSzPct val="100000"/>
              <a:buFont typeface="+mj-lt"/>
              <a:buAutoNum type="arabicPeriod" startAt="6"/>
            </a:pPr>
            <a:r>
              <a:rPr lang="ar-SA" sz="2400" b="1" dirty="0">
                <a:latin typeface="Arial" panose="020B0604020202020204" pitchFamily="34" charset="0"/>
                <a:cs typeface="Arial" panose="020B0604020202020204" pitchFamily="34" charset="0"/>
              </a:rPr>
              <a:t>توفير </a:t>
            </a:r>
            <a:r>
              <a:rPr lang="ar-SA" sz="2400" b="1" dirty="0">
                <a:solidFill>
                  <a:srgbClr val="FF0000"/>
                </a:solidFill>
                <a:latin typeface="Arial" panose="020B0604020202020204" pitchFamily="34" charset="0"/>
                <a:cs typeface="Arial" panose="020B0604020202020204" pitchFamily="34" charset="0"/>
              </a:rPr>
              <a:t>استوديوهات وأنظمة تسجيل </a:t>
            </a:r>
            <a:r>
              <a:rPr lang="ar-SA" sz="2400" b="1" dirty="0">
                <a:latin typeface="Arial" panose="020B0604020202020204" pitchFamily="34" charset="0"/>
                <a:cs typeface="Arial" panose="020B0604020202020204" pitchFamily="34" charset="0"/>
              </a:rPr>
              <a:t>ومعالجة وتصوير ومونتاج المحتوى البصري والصوتي التعلمي لدعم إنتاج مواد ذات جودة عالية ومحتوى تفاعلي متميز.</a:t>
            </a:r>
            <a:endParaRPr lang="en-US" sz="2400" b="1" dirty="0">
              <a:latin typeface="Arial" panose="020B0604020202020204" pitchFamily="34" charset="0"/>
              <a:cs typeface="Arial" panose="020B0604020202020204" pitchFamily="34" charset="0"/>
            </a:endParaRPr>
          </a:p>
          <a:p>
            <a:pPr marL="1087438" lvl="1" indent="-457200" algn="just" rtl="1">
              <a:lnSpc>
                <a:spcPct val="150000"/>
              </a:lnSpc>
              <a:buSzPct val="100000"/>
              <a:buFont typeface="+mj-lt"/>
              <a:buAutoNum type="arabicPeriod" startAt="6"/>
            </a:pPr>
            <a:r>
              <a:rPr lang="ar-SA" sz="2400" b="1" dirty="0">
                <a:latin typeface="Arial" panose="020B0604020202020204" pitchFamily="34" charset="0"/>
                <a:cs typeface="Arial" panose="020B0604020202020204" pitchFamily="34" charset="0"/>
              </a:rPr>
              <a:t>توفير </a:t>
            </a:r>
            <a:r>
              <a:rPr lang="ar-SA" sz="2400" b="1" dirty="0">
                <a:solidFill>
                  <a:srgbClr val="FF5050"/>
                </a:solidFill>
                <a:latin typeface="Arial" panose="020B0604020202020204" pitchFamily="34" charset="0"/>
                <a:cs typeface="Arial" panose="020B0604020202020204" pitchFamily="34" charset="0"/>
              </a:rPr>
              <a:t>نظام وأدوات فحص الاقتباس </a:t>
            </a:r>
            <a:r>
              <a:rPr lang="ar-SA" sz="2400" b="1" dirty="0">
                <a:solidFill>
                  <a:srgbClr val="FF0000"/>
                </a:solidFill>
                <a:latin typeface="Arial" panose="020B0604020202020204" pitchFamily="34" charset="0"/>
                <a:cs typeface="Arial" panose="020B0604020202020204" pitchFamily="34" charset="0"/>
              </a:rPr>
              <a:t>والملكيات الفكرية </a:t>
            </a:r>
            <a:r>
              <a:rPr lang="ar-SA" sz="2400" b="1" dirty="0">
                <a:latin typeface="Arial" panose="020B0604020202020204" pitchFamily="34" charset="0"/>
                <a:cs typeface="Arial" panose="020B0604020202020204" pitchFamily="34" charset="0"/>
              </a:rPr>
              <a:t>والتحقق من </a:t>
            </a:r>
            <a:r>
              <a:rPr lang="ar-SA" sz="2400" b="1" dirty="0">
                <a:solidFill>
                  <a:srgbClr val="FF5050"/>
                </a:solidFill>
                <a:latin typeface="Arial" panose="020B0604020202020204" pitchFamily="34" charset="0"/>
                <a:cs typeface="Arial" panose="020B0604020202020204" pitchFamily="34" charset="0"/>
              </a:rPr>
              <a:t>الأمانة العلمية</a:t>
            </a:r>
            <a:r>
              <a:rPr lang="ar-SA" sz="2400" b="1" dirty="0">
                <a:latin typeface="Arial" panose="020B0604020202020204" pitchFamily="34" charset="0"/>
                <a:cs typeface="Arial" panose="020B0604020202020204" pitchFamily="34" charset="0"/>
              </a:rPr>
              <a:t>.</a:t>
            </a:r>
            <a:endParaRPr lang="en-US" sz="2400" b="1" dirty="0">
              <a:latin typeface="Arial" panose="020B0604020202020204" pitchFamily="34" charset="0"/>
              <a:cs typeface="Arial" panose="020B0604020202020204" pitchFamily="34" charset="0"/>
            </a:endParaRPr>
          </a:p>
          <a:p>
            <a:pPr marL="1087438" lvl="1" indent="-457200" algn="just" rtl="1">
              <a:lnSpc>
                <a:spcPct val="150000"/>
              </a:lnSpc>
              <a:buSzPct val="100000"/>
              <a:buFont typeface="+mj-lt"/>
              <a:buAutoNum type="arabicPeriod" startAt="6"/>
            </a:pPr>
            <a:r>
              <a:rPr lang="ar-SA" sz="2400" b="1" dirty="0">
                <a:latin typeface="Arial" panose="020B0604020202020204" pitchFamily="34" charset="0"/>
                <a:cs typeface="Arial" panose="020B0604020202020204" pitchFamily="34" charset="0"/>
              </a:rPr>
              <a:t>توفير </a:t>
            </a:r>
            <a:r>
              <a:rPr lang="ar-SA" sz="2400" b="1" dirty="0">
                <a:solidFill>
                  <a:srgbClr val="FF5050"/>
                </a:solidFill>
                <a:latin typeface="Arial" panose="020B0604020202020204" pitchFamily="34" charset="0"/>
                <a:cs typeface="Arial" panose="020B0604020202020204" pitchFamily="34" charset="0"/>
              </a:rPr>
              <a:t>الاجهزة والادوات الالكترونية </a:t>
            </a:r>
            <a:r>
              <a:rPr lang="ar-SA" sz="2400" b="1" dirty="0">
                <a:latin typeface="Arial" panose="020B0604020202020204" pitchFamily="34" charset="0"/>
                <a:cs typeface="Arial" panose="020B0604020202020204" pitchFamily="34" charset="0"/>
              </a:rPr>
              <a:t>اللازمة للتعلم عن بعد </a:t>
            </a:r>
            <a:r>
              <a:rPr lang="ar-SA" sz="2400" b="1" dirty="0">
                <a:solidFill>
                  <a:srgbClr val="FF5050"/>
                </a:solidFill>
                <a:latin typeface="Arial" panose="020B0604020202020204" pitchFamily="34" charset="0"/>
                <a:cs typeface="Arial" panose="020B0604020202020204" pitchFamily="34" charset="0"/>
              </a:rPr>
              <a:t>كأجهزة الرسم اللوحي </a:t>
            </a:r>
            <a:r>
              <a:rPr lang="ar-SA" sz="2400" b="1" dirty="0">
                <a:latin typeface="Arial" panose="020B0604020202020204" pitchFamily="34" charset="0"/>
                <a:cs typeface="Arial" panose="020B0604020202020204" pitchFamily="34" charset="0"/>
              </a:rPr>
              <a:t>على سبيل المثال، وذلك لإنشاء وشرح المحتوى التفاعلي عن طريق الكتابة والتحرير والتعليق مباشرة على المادة المستخدمة في المحاضرات الالكترونية. </a:t>
            </a:r>
            <a:endParaRPr lang="en-US" sz="2400" b="1" dirty="0">
              <a:latin typeface="Arial" panose="020B0604020202020204" pitchFamily="34" charset="0"/>
              <a:cs typeface="Arial" panose="020B0604020202020204" pitchFamily="34" charset="0"/>
            </a:endParaRPr>
          </a:p>
          <a:p>
            <a:pPr marL="1087438" lvl="1" indent="-457200" algn="just" rtl="1">
              <a:lnSpc>
                <a:spcPct val="150000"/>
              </a:lnSpc>
              <a:buSzPct val="100000"/>
              <a:buFont typeface="+mj-lt"/>
              <a:buAutoNum type="arabicPeriod" startAt="6"/>
            </a:pPr>
            <a:endParaRPr lang="en-US" sz="2400" b="1" dirty="0">
              <a:latin typeface="Arial" panose="020B0604020202020204" pitchFamily="34" charset="0"/>
              <a:cs typeface="Arial" panose="020B0604020202020204" pitchFamily="34" charset="0"/>
            </a:endParaRPr>
          </a:p>
        </p:txBody>
      </p:sp>
      <p:sp>
        <p:nvSpPr>
          <p:cNvPr id="9" name="مستطيل 3"/>
          <p:cNvSpPr/>
          <p:nvPr/>
        </p:nvSpPr>
        <p:spPr>
          <a:xfrm>
            <a:off x="998483" y="500475"/>
            <a:ext cx="10930757" cy="707886"/>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البنية التقنية (يتبع ...)</a:t>
            </a:r>
            <a:endParaRPr lang="ar-EG"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27962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379" y="849503"/>
            <a:ext cx="11035861" cy="6024726"/>
          </a:xfrm>
          <a:prstGeom prst="rect">
            <a:avLst/>
          </a:prstGeom>
        </p:spPr>
        <p:txBody>
          <a:bodyPr wrap="square">
            <a:spAutoFit/>
          </a:bodyPr>
          <a:lstStyle/>
          <a:p>
            <a:pPr marL="630238" lvl="1" algn="just" rtl="1">
              <a:lnSpc>
                <a:spcPct val="150000"/>
              </a:lnSpc>
              <a:buSzPct val="100000"/>
            </a:pPr>
            <a:r>
              <a:rPr lang="ar-JO" sz="2400" b="1" dirty="0" smtClean="0">
                <a:latin typeface="Arial" panose="020B0604020202020204" pitchFamily="34" charset="0"/>
                <a:cs typeface="Arial" panose="020B0604020202020204" pitchFamily="34" charset="0"/>
              </a:rPr>
              <a:t>تلتزم </a:t>
            </a:r>
            <a:r>
              <a:rPr lang="ar-JO" sz="2400" b="1" dirty="0">
                <a:latin typeface="Arial" panose="020B0604020202020204" pitchFamily="34" charset="0"/>
                <a:cs typeface="Arial" panose="020B0604020202020204" pitchFamily="34" charset="0"/>
              </a:rPr>
              <a:t>مؤسسات التعليم العالي </a:t>
            </a:r>
            <a:r>
              <a:rPr lang="ar-JO" sz="2400" b="1" dirty="0">
                <a:solidFill>
                  <a:srgbClr val="FF0000"/>
                </a:solidFill>
                <a:latin typeface="Arial" panose="020B0604020202020204" pitchFamily="34" charset="0"/>
                <a:cs typeface="Arial" panose="020B0604020202020204" pitchFamily="34" charset="0"/>
              </a:rPr>
              <a:t>ب</a:t>
            </a:r>
            <a:r>
              <a:rPr lang="ar-SA" sz="2400" b="1" dirty="0">
                <a:solidFill>
                  <a:srgbClr val="FF0000"/>
                </a:solidFill>
                <a:latin typeface="Arial" panose="020B0604020202020204" pitchFamily="34" charset="0"/>
                <a:cs typeface="Arial" panose="020B0604020202020204" pitchFamily="34" charset="0"/>
              </a:rPr>
              <a:t>تعديل التشريعات الأكاديمية </a:t>
            </a:r>
            <a:r>
              <a:rPr lang="ar-SA" sz="2400" b="1" dirty="0">
                <a:latin typeface="Arial" panose="020B0604020202020204" pitchFamily="34" charset="0"/>
                <a:cs typeface="Arial" panose="020B0604020202020204" pitchFamily="34" charset="0"/>
              </a:rPr>
              <a:t>النافذة فيها </a:t>
            </a:r>
            <a:r>
              <a:rPr lang="ar-SA" sz="2400" b="1" dirty="0">
                <a:solidFill>
                  <a:srgbClr val="FF0000"/>
                </a:solidFill>
                <a:latin typeface="Arial" panose="020B0604020202020204" pitchFamily="34" charset="0"/>
                <a:cs typeface="Arial" panose="020B0604020202020204" pitchFamily="34" charset="0"/>
              </a:rPr>
              <a:t>لتتوائم</a:t>
            </a:r>
            <a:r>
              <a:rPr lang="ar-SA" sz="2400" b="1" dirty="0">
                <a:latin typeface="Arial" panose="020B0604020202020204" pitchFamily="34" charset="0"/>
                <a:cs typeface="Arial" panose="020B0604020202020204" pitchFamily="34" charset="0"/>
              </a:rPr>
              <a:t> مع </a:t>
            </a:r>
            <a:r>
              <a:rPr lang="ar-SA" sz="2400" b="1" dirty="0">
                <a:solidFill>
                  <a:srgbClr val="FF0000"/>
                </a:solidFill>
                <a:latin typeface="Arial" panose="020B0604020202020204" pitchFamily="34" charset="0"/>
                <a:cs typeface="Arial" panose="020B0604020202020204" pitchFamily="34" charset="0"/>
              </a:rPr>
              <a:t>معطيات التعلم الالكتروني الكامل والتعلم المدمج </a:t>
            </a:r>
            <a:r>
              <a:rPr lang="ar-SA" sz="2400" b="1" dirty="0">
                <a:latin typeface="Arial" panose="020B0604020202020204" pitchFamily="34" charset="0"/>
                <a:cs typeface="Arial" panose="020B0604020202020204" pitchFamily="34" charset="0"/>
              </a:rPr>
              <a:t>، وعلى النحو الآتي.</a:t>
            </a:r>
            <a:endParaRPr lang="en-US" sz="2400" b="1" dirty="0">
              <a:latin typeface="Arial" panose="020B0604020202020204" pitchFamily="34" charset="0"/>
              <a:cs typeface="Arial" panose="020B0604020202020204" pitchFamily="34" charset="0"/>
            </a:endParaRPr>
          </a:p>
          <a:p>
            <a:pPr marL="1376363" lvl="1" indent="-409575" algn="just" rtl="1">
              <a:lnSpc>
                <a:spcPct val="150000"/>
              </a:lnSpc>
              <a:buSzPct val="100000"/>
              <a:buFont typeface="+mj-lt"/>
              <a:buAutoNum type="arabicPeriod"/>
            </a:pPr>
            <a:r>
              <a:rPr lang="ar-SA" sz="1900" b="1" dirty="0">
                <a:latin typeface="Arial" panose="020B0604020202020204" pitchFamily="34" charset="0"/>
                <a:cs typeface="Arial" panose="020B0604020202020204" pitchFamily="34" charset="0"/>
              </a:rPr>
              <a:t>إعداد واقرار </a:t>
            </a:r>
            <a:r>
              <a:rPr lang="ar-SA" sz="1900" b="1" dirty="0">
                <a:solidFill>
                  <a:srgbClr val="FF5050"/>
                </a:solidFill>
                <a:latin typeface="Arial" panose="020B0604020202020204" pitchFamily="34" charset="0"/>
                <a:cs typeface="Arial" panose="020B0604020202020204" pitchFamily="34" charset="0"/>
              </a:rPr>
              <a:t>أُسس جديدة للتعلم الالكتروني </a:t>
            </a:r>
            <a:r>
              <a:rPr lang="ar-SA" sz="1900" b="1" dirty="0">
                <a:latin typeface="Arial" panose="020B0604020202020204" pitchFamily="34" charset="0"/>
                <a:cs typeface="Arial" panose="020B0604020202020204" pitchFamily="34" charset="0"/>
              </a:rPr>
              <a:t>(بشكلية الالكتروني عن بعد والمدمج) توضح آلية التعلم الالكتروني عن بعد وآلية التعلم المدمج، وكذلك آلية تقييم الطلبة فيهما وحسب ما جاء في هذه الاسس.</a:t>
            </a:r>
            <a:endParaRPr lang="en-US" sz="1900" b="1" dirty="0">
              <a:latin typeface="Arial" panose="020B0604020202020204" pitchFamily="34" charset="0"/>
              <a:cs typeface="Arial" panose="020B0604020202020204" pitchFamily="34" charset="0"/>
            </a:endParaRPr>
          </a:p>
          <a:p>
            <a:pPr marL="1376363" lvl="1" indent="-409575" algn="just" rtl="1">
              <a:lnSpc>
                <a:spcPct val="150000"/>
              </a:lnSpc>
              <a:buSzPct val="100000"/>
              <a:buFont typeface="+mj-lt"/>
              <a:buAutoNum type="arabicPeriod"/>
            </a:pPr>
            <a:r>
              <a:rPr lang="ar-SA" sz="1900" b="1" dirty="0">
                <a:latin typeface="Arial" panose="020B0604020202020204" pitchFamily="34" charset="0"/>
                <a:cs typeface="Arial" panose="020B0604020202020204" pitchFamily="34" charset="0"/>
              </a:rPr>
              <a:t>وضع </a:t>
            </a:r>
            <a:r>
              <a:rPr lang="ar-SA" sz="1900" b="1" dirty="0">
                <a:solidFill>
                  <a:srgbClr val="FF5050"/>
                </a:solidFill>
                <a:latin typeface="Arial" panose="020B0604020202020204" pitchFamily="34" charset="0"/>
                <a:cs typeface="Arial" panose="020B0604020202020204" pitchFamily="34" charset="0"/>
              </a:rPr>
              <a:t>أُسس خاصة </a:t>
            </a:r>
            <a:r>
              <a:rPr lang="ar-SA" sz="1900" b="1" dirty="0">
                <a:latin typeface="Arial" panose="020B0604020202020204" pitchFamily="34" charset="0"/>
                <a:cs typeface="Arial" panose="020B0604020202020204" pitchFamily="34" charset="0"/>
              </a:rPr>
              <a:t>متوافقة مع </a:t>
            </a:r>
            <a:r>
              <a:rPr lang="ar-SA" sz="1900" b="1" dirty="0">
                <a:solidFill>
                  <a:srgbClr val="FF5050"/>
                </a:solidFill>
                <a:latin typeface="Arial" panose="020B0604020202020204" pitchFamily="34" charset="0"/>
                <a:cs typeface="Arial" panose="020B0604020202020204" pitchFamily="34" charset="0"/>
              </a:rPr>
              <a:t>معاير الاعتماد والجودة للبرامج الأكاديمية </a:t>
            </a:r>
            <a:r>
              <a:rPr lang="ar-SA" sz="1900" b="1" dirty="0">
                <a:latin typeface="Arial" panose="020B0604020202020204" pitchFamily="34" charset="0"/>
                <a:cs typeface="Arial" panose="020B0604020202020204" pitchFamily="34" charset="0"/>
              </a:rPr>
              <a:t>تنظم عملية انتاج </a:t>
            </a:r>
            <a:r>
              <a:rPr lang="ar-SA" sz="1900" b="1" dirty="0">
                <a:solidFill>
                  <a:srgbClr val="FF5050"/>
                </a:solidFill>
                <a:latin typeface="Arial" panose="020B0604020202020204" pitchFamily="34" charset="0"/>
                <a:cs typeface="Arial" panose="020B0604020202020204" pitchFamily="34" charset="0"/>
              </a:rPr>
              <a:t>المحتوى الأكاديمي </a:t>
            </a:r>
            <a:r>
              <a:rPr lang="ar-SA" sz="1900" b="1" dirty="0">
                <a:latin typeface="Arial" panose="020B0604020202020204" pitchFamily="34" charset="0"/>
                <a:cs typeface="Arial" panose="020B0604020202020204" pitchFamily="34" charset="0"/>
              </a:rPr>
              <a:t>من تصميم وتدريس.</a:t>
            </a:r>
            <a:endParaRPr lang="en-US" sz="1900" b="1" dirty="0">
              <a:latin typeface="Arial" panose="020B0604020202020204" pitchFamily="34" charset="0"/>
              <a:cs typeface="Arial" panose="020B0604020202020204" pitchFamily="34" charset="0"/>
            </a:endParaRPr>
          </a:p>
          <a:p>
            <a:pPr marL="1376363" lvl="1" indent="-409575" algn="just" rtl="1">
              <a:lnSpc>
                <a:spcPct val="150000"/>
              </a:lnSpc>
              <a:buSzPct val="100000"/>
              <a:buFont typeface="+mj-lt"/>
              <a:buAutoNum type="arabicPeriod"/>
            </a:pPr>
            <a:r>
              <a:rPr lang="ar-SA" sz="1900" b="1" dirty="0">
                <a:latin typeface="Arial" panose="020B0604020202020204" pitchFamily="34" charset="0"/>
                <a:cs typeface="Arial" panose="020B0604020202020204" pitchFamily="34" charset="0"/>
              </a:rPr>
              <a:t>تعديل </a:t>
            </a:r>
            <a:r>
              <a:rPr lang="ar-SA" sz="1900" b="1" dirty="0">
                <a:solidFill>
                  <a:srgbClr val="FF5050"/>
                </a:solidFill>
                <a:latin typeface="Arial" panose="020B0604020202020204" pitchFamily="34" charset="0"/>
                <a:cs typeface="Arial" panose="020B0604020202020204" pitchFamily="34" charset="0"/>
              </a:rPr>
              <a:t>تعليمات منح الدرجات العلمية </a:t>
            </a:r>
            <a:r>
              <a:rPr lang="ar-SA" sz="1900" b="1" dirty="0">
                <a:latin typeface="Arial" panose="020B0604020202020204" pitchFamily="34" charset="0"/>
                <a:cs typeface="Arial" panose="020B0604020202020204" pitchFamily="34" charset="0"/>
              </a:rPr>
              <a:t>المتعلقة </a:t>
            </a:r>
            <a:r>
              <a:rPr lang="ar-SA" sz="1900" b="1" dirty="0">
                <a:solidFill>
                  <a:srgbClr val="FF5050"/>
                </a:solidFill>
                <a:latin typeface="Arial" panose="020B0604020202020204" pitchFamily="34" charset="0"/>
                <a:cs typeface="Arial" panose="020B0604020202020204" pitchFamily="34" charset="0"/>
              </a:rPr>
              <a:t>بالعلامات </a:t>
            </a:r>
            <a:r>
              <a:rPr lang="ar-SA" sz="1900" b="1" dirty="0" smtClean="0">
                <a:solidFill>
                  <a:srgbClr val="FF5050"/>
                </a:solidFill>
                <a:latin typeface="Arial" panose="020B0604020202020204" pitchFamily="34" charset="0"/>
                <a:cs typeface="Arial" panose="020B0604020202020204" pitchFamily="34" charset="0"/>
              </a:rPr>
              <a:t>وتوزيعها</a:t>
            </a:r>
            <a:r>
              <a:rPr lang="ar-JO" sz="1900" b="1" dirty="0">
                <a:solidFill>
                  <a:srgbClr val="FF5050"/>
                </a:solidFill>
                <a:latin typeface="Arial" panose="020B0604020202020204" pitchFamily="34" charset="0"/>
                <a:cs typeface="Arial" panose="020B0604020202020204" pitchFamily="34" charset="0"/>
              </a:rPr>
              <a:t> </a:t>
            </a:r>
            <a:r>
              <a:rPr lang="ar-SA" sz="1900" b="1" dirty="0" smtClean="0">
                <a:latin typeface="Arial" panose="020B0604020202020204" pitchFamily="34" charset="0"/>
                <a:cs typeface="Arial" panose="020B0604020202020204" pitchFamily="34" charset="0"/>
              </a:rPr>
              <a:t>بحيث </a:t>
            </a:r>
            <a:r>
              <a:rPr lang="ar-SA" sz="1900" b="1" dirty="0">
                <a:solidFill>
                  <a:srgbClr val="FF0000"/>
                </a:solidFill>
                <a:latin typeface="Arial" panose="020B0604020202020204" pitchFamily="34" charset="0"/>
                <a:cs typeface="Arial" panose="020B0604020202020204" pitchFamily="34" charset="0"/>
              </a:rPr>
              <a:t>يقل التركيز على الامتحانات </a:t>
            </a:r>
            <a:r>
              <a:rPr lang="ar-SA" sz="1900" b="1" dirty="0">
                <a:latin typeface="Arial" panose="020B0604020202020204" pitchFamily="34" charset="0"/>
                <a:cs typeface="Arial" panose="020B0604020202020204" pitchFamily="34" charset="0"/>
              </a:rPr>
              <a:t>وتخفض نسبة العلامة الكلية المخصصة لها، </a:t>
            </a:r>
            <a:r>
              <a:rPr lang="ar-SA" sz="1900" b="1" dirty="0">
                <a:solidFill>
                  <a:srgbClr val="FF0000"/>
                </a:solidFill>
                <a:latin typeface="Arial" panose="020B0604020202020204" pitchFamily="34" charset="0"/>
                <a:cs typeface="Arial" panose="020B0604020202020204" pitchFamily="34" charset="0"/>
              </a:rPr>
              <a:t>ويزداد التركيز على اعمال الفصل من واجبات ومشاريع وتقارير ومهام واختبارات قصيرة</a:t>
            </a:r>
            <a:r>
              <a:rPr lang="ar-SA" sz="1900" b="1" dirty="0">
                <a:latin typeface="Arial" panose="020B0604020202020204" pitchFamily="34" charset="0"/>
                <a:cs typeface="Arial" panose="020B0604020202020204" pitchFamily="34" charset="0"/>
              </a:rPr>
              <a:t>، وهي التي تتحقق من خلالها </a:t>
            </a:r>
            <a:r>
              <a:rPr lang="ar-SA" sz="1900" b="1" dirty="0">
                <a:solidFill>
                  <a:srgbClr val="FF0000"/>
                </a:solidFill>
                <a:latin typeface="Arial" panose="020B0604020202020204" pitchFamily="34" charset="0"/>
                <a:cs typeface="Arial" panose="020B0604020202020204" pitchFamily="34" charset="0"/>
              </a:rPr>
              <a:t>المهارات المطلوبة في المجتمع وسوق العمل ويخصص المزيد من العلامات لها </a:t>
            </a:r>
            <a:r>
              <a:rPr lang="ar-SA" sz="1900" b="1" dirty="0">
                <a:latin typeface="Arial" panose="020B0604020202020204" pitchFamily="34" charset="0"/>
                <a:cs typeface="Arial" panose="020B0604020202020204" pitchFamily="34" charset="0"/>
              </a:rPr>
              <a:t>(40% امتحان نهائي و 60% اعمال فصل تقسم على سبيل المثال كالتالي: 10 علامات مشاركة و 15 علامة واجبات قصيرة و 5 علامات عروض تقديمية و 5 علامات لفيديو بصوت الطالب او الصوت والصورة معاً عن موضوع معين و 15 علامة لمشروع او ورقة بحثية و 10 علامات اختبار قصير وهكذا)، وهذا لكي يتم قياس الانشطة المتزامنه وغير المتزامنه التي يقوم بها الطلبة، على ان يتم توثيق ذلك في خطة المساق</a:t>
            </a:r>
            <a:r>
              <a:rPr lang="ar-SA" sz="1900" b="1" dirty="0" smtClean="0">
                <a:latin typeface="Arial" panose="020B0604020202020204" pitchFamily="34" charset="0"/>
                <a:cs typeface="Arial" panose="020B0604020202020204" pitchFamily="34" charset="0"/>
              </a:rPr>
              <a:t>.</a:t>
            </a:r>
            <a:endParaRPr lang="en-US" sz="1900" b="1" dirty="0">
              <a:latin typeface="Arial" panose="020B0604020202020204" pitchFamily="34" charset="0"/>
              <a:cs typeface="Arial" panose="020B0604020202020204" pitchFamily="34" charset="0"/>
            </a:endParaRPr>
          </a:p>
        </p:txBody>
      </p:sp>
      <p:sp>
        <p:nvSpPr>
          <p:cNvPr id="9" name="مستطيل 3"/>
          <p:cNvSpPr/>
          <p:nvPr/>
        </p:nvSpPr>
        <p:spPr>
          <a:xfrm>
            <a:off x="788277" y="183331"/>
            <a:ext cx="10920247" cy="630942"/>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35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تطوير السياسات والتشريعات والاجراءات اللازمة لتطوير التعلم الالكتروني</a:t>
            </a:r>
            <a:endParaRPr lang="ar-EG" sz="35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9518896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19807" y="1364510"/>
            <a:ext cx="11035861" cy="4594912"/>
          </a:xfrm>
          <a:prstGeom prst="rect">
            <a:avLst/>
          </a:prstGeom>
        </p:spPr>
        <p:txBody>
          <a:bodyPr wrap="square">
            <a:spAutoFit/>
          </a:bodyPr>
          <a:lstStyle/>
          <a:p>
            <a:pPr marL="342900" lvl="1" indent="-342900" algn="just" rtl="1">
              <a:lnSpc>
                <a:spcPct val="150000"/>
              </a:lnSpc>
              <a:buSzPct val="200000"/>
              <a:buFont typeface="Arial" panose="020B0604020202020204" pitchFamily="34" charset="0"/>
              <a:buChar char="•"/>
            </a:pPr>
            <a:r>
              <a:rPr lang="ar-SA" sz="4000" b="1" dirty="0" smtClean="0">
                <a:latin typeface="Arial" panose="020B0604020202020204" pitchFamily="34" charset="0"/>
                <a:cs typeface="Arial" panose="020B0604020202020204" pitchFamily="34" charset="0"/>
              </a:rPr>
              <a:t>يجوز </a:t>
            </a:r>
            <a:r>
              <a:rPr lang="ar-SA" sz="4000" b="1" dirty="0">
                <a:latin typeface="Arial" panose="020B0604020202020204" pitchFamily="34" charset="0"/>
                <a:cs typeface="Arial" panose="020B0604020202020204" pitchFamily="34" charset="0"/>
              </a:rPr>
              <a:t>لمؤسسات التعليم العالي </a:t>
            </a:r>
            <a:r>
              <a:rPr lang="ar-SA" sz="4000" b="1" dirty="0">
                <a:solidFill>
                  <a:srgbClr val="FF0000"/>
                </a:solidFill>
                <a:latin typeface="Arial" panose="020B0604020202020204" pitchFamily="34" charset="0"/>
                <a:cs typeface="Arial" panose="020B0604020202020204" pitchFamily="34" charset="0"/>
              </a:rPr>
              <a:t>التحول من التعلم الوجاهي والمدمج الى التعلم الإلكتروني الكامل عن بعد</a:t>
            </a:r>
            <a:r>
              <a:rPr lang="ar-SA" sz="4000" b="1" dirty="0">
                <a:latin typeface="Arial" panose="020B0604020202020204" pitchFamily="34" charset="0"/>
                <a:cs typeface="Arial" panose="020B0604020202020204" pitchFamily="34" charset="0"/>
              </a:rPr>
              <a:t>، أو العكس، إذا اقتضت </a:t>
            </a:r>
            <a:r>
              <a:rPr lang="ar-SA" sz="4000" b="1" dirty="0">
                <a:solidFill>
                  <a:srgbClr val="FF0000"/>
                </a:solidFill>
                <a:latin typeface="Arial" panose="020B0604020202020204" pitchFamily="34" charset="0"/>
                <a:cs typeface="Arial" panose="020B0604020202020204" pitchFamily="34" charset="0"/>
              </a:rPr>
              <a:t>الظروف</a:t>
            </a:r>
            <a:r>
              <a:rPr lang="ar-SA" sz="4000" b="1" dirty="0">
                <a:latin typeface="Arial" panose="020B0604020202020204" pitchFamily="34" charset="0"/>
                <a:cs typeface="Arial" panose="020B0604020202020204" pitchFamily="34" charset="0"/>
              </a:rPr>
              <a:t> ذلك، </a:t>
            </a:r>
            <a:r>
              <a:rPr lang="ar-SA" sz="4000" b="1" dirty="0">
                <a:solidFill>
                  <a:srgbClr val="FF0000"/>
                </a:solidFill>
                <a:latin typeface="Arial" panose="020B0604020202020204" pitchFamily="34" charset="0"/>
                <a:cs typeface="Arial" panose="020B0604020202020204" pitchFamily="34" charset="0"/>
              </a:rPr>
              <a:t>بتنسيبٍ من مؤسسة التعليم العالي المعنية</a:t>
            </a:r>
            <a:r>
              <a:rPr lang="ar-SA" sz="4000" b="1" dirty="0">
                <a:latin typeface="Arial" panose="020B0604020202020204" pitchFamily="34" charset="0"/>
                <a:cs typeface="Arial" panose="020B0604020202020204" pitchFamily="34" charset="0"/>
              </a:rPr>
              <a:t> </a:t>
            </a:r>
            <a:r>
              <a:rPr lang="ar-SA" sz="4000" b="1" dirty="0">
                <a:solidFill>
                  <a:srgbClr val="FF0000"/>
                </a:solidFill>
                <a:latin typeface="Arial" panose="020B0604020202020204" pitchFamily="34" charset="0"/>
                <a:cs typeface="Arial" panose="020B0604020202020204" pitchFamily="34" charset="0"/>
              </a:rPr>
              <a:t>وموافقة مجلس التعليم العالي</a:t>
            </a:r>
            <a:r>
              <a:rPr lang="ar-SA" sz="4000" b="1" dirty="0">
                <a:latin typeface="Arial" panose="020B0604020202020204" pitchFamily="34" charset="0"/>
                <a:cs typeface="Arial" panose="020B0604020202020204" pitchFamily="34" charset="0"/>
              </a:rPr>
              <a:t>، ويجري ذلك على </a:t>
            </a:r>
            <a:r>
              <a:rPr lang="ar-SA" sz="4000" b="1" dirty="0">
                <a:solidFill>
                  <a:srgbClr val="FF0000"/>
                </a:solidFill>
                <a:latin typeface="Arial" panose="020B0604020202020204" pitchFamily="34" charset="0"/>
                <a:cs typeface="Arial" panose="020B0604020202020204" pitchFamily="34" charset="0"/>
              </a:rPr>
              <a:t>طرق التقييم </a:t>
            </a:r>
            <a:r>
              <a:rPr lang="ar-SA" sz="4000" b="1" dirty="0">
                <a:latin typeface="Arial" panose="020B0604020202020204" pitchFamily="34" charset="0"/>
                <a:cs typeface="Arial" panose="020B0604020202020204" pitchFamily="34" charset="0"/>
              </a:rPr>
              <a:t>ايضاَ.</a:t>
            </a:r>
            <a:endParaRPr lang="en-US" sz="4000" b="1" dirty="0">
              <a:latin typeface="Arial" panose="020B0604020202020204" pitchFamily="34" charset="0"/>
              <a:cs typeface="Arial" panose="020B0604020202020204" pitchFamily="34" charset="0"/>
            </a:endParaRPr>
          </a:p>
        </p:txBody>
      </p:sp>
      <p:sp>
        <p:nvSpPr>
          <p:cNvPr id="9" name="مستطيل 3"/>
          <p:cNvSpPr/>
          <p:nvPr/>
        </p:nvSpPr>
        <p:spPr>
          <a:xfrm>
            <a:off x="998483" y="509152"/>
            <a:ext cx="10930757" cy="630942"/>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35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التناظر بين اشكال التعلم الالكتروني</a:t>
            </a:r>
            <a:endParaRPr lang="ar-EG" sz="35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41679052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19807" y="1364510"/>
            <a:ext cx="11035861" cy="5632311"/>
          </a:xfrm>
          <a:prstGeom prst="rect">
            <a:avLst/>
          </a:prstGeom>
        </p:spPr>
        <p:txBody>
          <a:bodyPr wrap="square">
            <a:spAutoFit/>
          </a:bodyPr>
          <a:lstStyle/>
          <a:p>
            <a:pPr marL="0" lvl="1" algn="just" rtl="1">
              <a:lnSpc>
                <a:spcPct val="150000"/>
              </a:lnSpc>
              <a:buSzPct val="200000"/>
            </a:pPr>
            <a:r>
              <a:rPr lang="ar-JO" sz="2300" b="1" dirty="0" smtClean="0">
                <a:latin typeface="Arial" panose="020B0604020202020204" pitchFamily="34" charset="0"/>
                <a:cs typeface="Arial" panose="020B0604020202020204" pitchFamily="34" charset="0"/>
              </a:rPr>
              <a:t>تقوم الهيئة بمتابعة التزام الجامعات بما جاء في أسس ادماج التعلم الإلكتروني أثناء تنفيذها للتعلم الإلكتروني (بشكليه الكامل عن بعد والمدمج)، حيث تم رصد بعض الملاحظات التي تم توجيه الجامعات لتصويبها لتحسين جودة مخرجات التعلم </a:t>
            </a:r>
            <a:r>
              <a:rPr lang="ar-JO" sz="2300" b="1" dirty="0" smtClean="0">
                <a:latin typeface="Arial" panose="020B0604020202020204" pitchFamily="34" charset="0"/>
                <a:cs typeface="Arial" panose="020B0604020202020204" pitchFamily="34" charset="0"/>
              </a:rPr>
              <a:t>الإلكتروني، وتتمثل هذه الملاحظات بما يلي:</a:t>
            </a:r>
            <a:endParaRPr lang="ar-JO" sz="2300" b="1" dirty="0" smtClean="0">
              <a:latin typeface="Arial" panose="020B0604020202020204" pitchFamily="34" charset="0"/>
              <a:cs typeface="Arial" panose="020B0604020202020204" pitchFamily="34" charset="0"/>
            </a:endParaRPr>
          </a:p>
          <a:p>
            <a:pPr marL="0" lvl="1" algn="just" rtl="1">
              <a:lnSpc>
                <a:spcPct val="150000"/>
              </a:lnSpc>
              <a:buSzPct val="200000"/>
            </a:pPr>
            <a:r>
              <a:rPr lang="ar-JO" sz="2400" b="1" dirty="0" smtClean="0">
                <a:solidFill>
                  <a:srgbClr val="FF0000"/>
                </a:solidFill>
                <a:latin typeface="Arial" panose="020B0604020202020204" pitchFamily="34" charset="0"/>
                <a:cs typeface="Arial" panose="020B0604020202020204" pitchFamily="34" charset="0"/>
              </a:rPr>
              <a:t>أولاً: محور السياسات والتشريعات:</a:t>
            </a:r>
          </a:p>
          <a:p>
            <a:pPr marL="342900" lvl="1" indent="-342900" algn="just" rtl="1">
              <a:lnSpc>
                <a:spcPct val="150000"/>
              </a:lnSpc>
              <a:buSzPct val="200000"/>
              <a:buFont typeface="Arial" panose="020B0604020202020204" pitchFamily="34" charset="0"/>
              <a:buChar char="•"/>
            </a:pPr>
            <a:r>
              <a:rPr lang="ar-JO" b="1" dirty="0">
                <a:latin typeface="Arial" panose="020B0604020202020204" pitchFamily="34" charset="0"/>
                <a:cs typeface="Arial" panose="020B0604020202020204" pitchFamily="34" charset="0"/>
              </a:rPr>
              <a:t>عدم </a:t>
            </a:r>
            <a:r>
              <a:rPr lang="ar-SA" b="1" dirty="0">
                <a:latin typeface="Arial" panose="020B0604020202020204" pitchFamily="34" charset="0"/>
                <a:cs typeface="Arial" panose="020B0604020202020204" pitchFamily="34" charset="0"/>
              </a:rPr>
              <a:t>وجود تعليمات أو أُسس تدل على توزيع العلامات بناء على نظام التعليم (عن بعد أو وجاهي) في تعليمات منح درجة البكالوريوس في الجامعة، </a:t>
            </a:r>
            <a:r>
              <a:rPr lang="ar-SA" b="1" dirty="0" smtClean="0">
                <a:latin typeface="Arial" panose="020B0604020202020204" pitchFamily="34" charset="0"/>
                <a:cs typeface="Arial" panose="020B0604020202020204" pitchFamily="34" charset="0"/>
              </a:rPr>
              <a:t>حيث ما</a:t>
            </a:r>
            <a:r>
              <a:rPr lang="en-US" b="1" dirty="0" smtClean="0">
                <a:latin typeface="Arial" panose="020B0604020202020204" pitchFamily="34" charset="0"/>
                <a:cs typeface="Arial" panose="020B0604020202020204" pitchFamily="34" charset="0"/>
              </a:rPr>
              <a:t> </a:t>
            </a:r>
            <a:r>
              <a:rPr lang="ar-JO" b="1" dirty="0" smtClean="0">
                <a:latin typeface="Arial" panose="020B0604020202020204" pitchFamily="34" charset="0"/>
                <a:cs typeface="Arial" panose="020B0604020202020204" pitchFamily="34" charset="0"/>
              </a:rPr>
              <a:t>زالت</a:t>
            </a:r>
            <a:r>
              <a:rPr lang="ar-SA" b="1" dirty="0" smtClean="0">
                <a:latin typeface="Arial" panose="020B0604020202020204" pitchFamily="34" charset="0"/>
                <a:cs typeface="Arial" panose="020B0604020202020204" pitchFamily="34" charset="0"/>
              </a:rPr>
              <a:t> </a:t>
            </a:r>
            <a:r>
              <a:rPr lang="ar-JO" b="1" dirty="0" smtClean="0">
                <a:latin typeface="Arial" panose="020B0604020202020204" pitchFamily="34" charset="0"/>
                <a:cs typeface="Arial" panose="020B0604020202020204" pitchFamily="34" charset="0"/>
              </a:rPr>
              <a:t>بعض الجامعات</a:t>
            </a:r>
            <a:r>
              <a:rPr lang="ar-SA" b="1" dirty="0" smtClean="0">
                <a:latin typeface="Arial" panose="020B0604020202020204" pitchFamily="34" charset="0"/>
                <a:cs typeface="Arial" panose="020B0604020202020204" pitchFamily="34" charset="0"/>
              </a:rPr>
              <a:t> تطبق 50% وزنًا للامتحان النهائي و25% </a:t>
            </a:r>
            <a:r>
              <a:rPr lang="ar-SA" b="1" dirty="0">
                <a:latin typeface="Arial" panose="020B0604020202020204" pitchFamily="34" charset="0"/>
                <a:cs typeface="Arial" panose="020B0604020202020204" pitchFamily="34" charset="0"/>
              </a:rPr>
              <a:t>وزنًا </a:t>
            </a:r>
            <a:r>
              <a:rPr lang="ar-JO" b="1" dirty="0" smtClean="0">
                <a:latin typeface="Arial" panose="020B0604020202020204" pitchFamily="34" charset="0"/>
                <a:cs typeface="Arial" panose="020B0604020202020204" pitchFamily="34" charset="0"/>
              </a:rPr>
              <a:t>لكل امتحان من الامتحانين</a:t>
            </a:r>
            <a:r>
              <a:rPr lang="ar-JO" b="1" dirty="0" smtClean="0">
                <a:latin typeface="Arial" panose="020B0604020202020204" pitchFamily="34" charset="0"/>
                <a:cs typeface="Arial" panose="020B0604020202020204" pitchFamily="34" charset="0"/>
              </a:rPr>
              <a:t> الأول والثاني </a:t>
            </a:r>
            <a:r>
              <a:rPr lang="ar-SA" b="1" dirty="0" smtClean="0">
                <a:latin typeface="Arial" panose="020B0604020202020204" pitchFamily="34" charset="0"/>
                <a:cs typeface="Arial" panose="020B0604020202020204" pitchFamily="34" charset="0"/>
              </a:rPr>
              <a:t>لمرحلة </a:t>
            </a:r>
            <a:r>
              <a:rPr lang="ar-SA" b="1" dirty="0">
                <a:latin typeface="Arial" panose="020B0604020202020204" pitchFamily="34" charset="0"/>
                <a:cs typeface="Arial" panose="020B0604020202020204" pitchFamily="34" charset="0"/>
              </a:rPr>
              <a:t>البكالوريوس.</a:t>
            </a:r>
            <a:endParaRPr lang="ar-JO"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a:latin typeface="Arial" panose="020B0604020202020204" pitchFamily="34" charset="0"/>
                <a:cs typeface="Arial" panose="020B0604020202020204" pitchFamily="34" charset="0"/>
              </a:rPr>
              <a:t>عدم وجود تعليمات خاصة بالتعلم ال</a:t>
            </a:r>
            <a:r>
              <a:rPr lang="ar-JO" b="1" dirty="0">
                <a:latin typeface="Arial" panose="020B0604020202020204" pitchFamily="34" charset="0"/>
                <a:cs typeface="Arial" panose="020B0604020202020204" pitchFamily="34" charset="0"/>
              </a:rPr>
              <a:t>إ</a:t>
            </a:r>
            <a:r>
              <a:rPr lang="ar-SA" b="1" dirty="0">
                <a:latin typeface="Arial" panose="020B0604020202020204" pitchFamily="34" charset="0"/>
                <a:cs typeface="Arial" panose="020B0604020202020204" pitchFamily="34" charset="0"/>
              </a:rPr>
              <a:t>لكتروني. </a:t>
            </a:r>
            <a:endParaRPr lang="en-US"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a:latin typeface="Arial" panose="020B0604020202020204" pitchFamily="34" charset="0"/>
                <a:cs typeface="Arial" panose="020B0604020202020204" pitchFamily="34" charset="0"/>
              </a:rPr>
              <a:t>عدم وجود آليه واضحه او تعليمات متعلقة بآليات التقييم </a:t>
            </a:r>
            <a:r>
              <a:rPr lang="ar-JO" b="1" dirty="0">
                <a:latin typeface="Arial" panose="020B0604020202020204" pitchFamily="34" charset="0"/>
                <a:cs typeface="Arial" panose="020B0604020202020204" pitchFamily="34" charset="0"/>
              </a:rPr>
              <a:t>للتعلم </a:t>
            </a:r>
            <a:r>
              <a:rPr lang="ar-JO" b="1" dirty="0" smtClean="0">
                <a:latin typeface="Arial" panose="020B0604020202020204" pitchFamily="34" charset="0"/>
                <a:cs typeface="Arial" panose="020B0604020202020204" pitchFamily="34" charset="0"/>
              </a:rPr>
              <a:t>الإلكتروني</a:t>
            </a:r>
            <a:r>
              <a:rPr lang="ar-SA" b="1" dirty="0" smtClean="0">
                <a:latin typeface="Arial" panose="020B0604020202020204" pitchFamily="34" charset="0"/>
                <a:cs typeface="Arial" panose="020B0604020202020204" pitchFamily="34" charset="0"/>
              </a:rPr>
              <a:t>.</a:t>
            </a:r>
            <a:endParaRPr lang="en-US"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a:latin typeface="Arial" panose="020B0604020202020204" pitchFamily="34" charset="0"/>
                <a:cs typeface="Arial" panose="020B0604020202020204" pitchFamily="34" charset="0"/>
              </a:rPr>
              <a:t>عدم وجود أسس وتعليمات واضحة لإنتاج المحتوى الإلكتروني.</a:t>
            </a:r>
            <a:endParaRPr lang="en-US"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JO" b="1" dirty="0" smtClean="0">
                <a:latin typeface="Arial" panose="020B0604020202020204" pitchFamily="34" charset="0"/>
                <a:cs typeface="Arial" panose="020B0604020202020204" pitchFamily="34" charset="0"/>
              </a:rPr>
              <a:t>عدم </a:t>
            </a:r>
            <a:r>
              <a:rPr lang="ar-SA" b="1" dirty="0">
                <a:latin typeface="Arial" panose="020B0604020202020204" pitchFamily="34" charset="0"/>
                <a:cs typeface="Arial" panose="020B0604020202020204" pitchFamily="34" charset="0"/>
              </a:rPr>
              <a:t>وجود أُسس أو آلية واضحة متعلقة بتأديب الطلبة أثناء عملية التعلم </a:t>
            </a:r>
            <a:r>
              <a:rPr lang="ar-SA" b="1" dirty="0" smtClean="0">
                <a:latin typeface="Arial" panose="020B0604020202020204" pitchFamily="34" charset="0"/>
                <a:cs typeface="Arial" panose="020B0604020202020204" pitchFamily="34" charset="0"/>
              </a:rPr>
              <a:t>الإلكتروني</a:t>
            </a:r>
            <a:r>
              <a:rPr lang="ar-JO" b="1" dirty="0" smtClean="0">
                <a:latin typeface="Arial" panose="020B0604020202020204" pitchFamily="34" charset="0"/>
                <a:cs typeface="Arial" panose="020B0604020202020204" pitchFamily="34" charset="0"/>
              </a:rPr>
              <a:t>.</a:t>
            </a:r>
          </a:p>
          <a:p>
            <a:pPr marL="342900" lvl="1" indent="-342900" algn="just" rtl="1">
              <a:lnSpc>
                <a:spcPct val="150000"/>
              </a:lnSpc>
              <a:buSzPct val="200000"/>
              <a:buFont typeface="Arial" panose="020B0604020202020204" pitchFamily="34" charset="0"/>
              <a:buChar char="•"/>
            </a:pPr>
            <a:r>
              <a:rPr lang="ar-JO" b="1" dirty="0" smtClean="0">
                <a:latin typeface="Arial" panose="020B0604020202020204" pitchFamily="34" charset="0"/>
                <a:cs typeface="Arial" panose="020B0604020202020204" pitchFamily="34" charset="0"/>
              </a:rPr>
              <a:t>عدم </a:t>
            </a:r>
            <a:r>
              <a:rPr lang="ar-SA" b="1" dirty="0">
                <a:latin typeface="Arial" panose="020B0604020202020204" pitchFamily="34" charset="0"/>
                <a:cs typeface="Arial" panose="020B0604020202020204" pitchFamily="34" charset="0"/>
              </a:rPr>
              <a:t>وجود أُسس وتعليمات واضحة لإنتاج المحتوى الإلكتروني</a:t>
            </a:r>
            <a:r>
              <a:rPr lang="ar-SA" b="1" dirty="0" smtClean="0">
                <a:latin typeface="Arial" panose="020B0604020202020204" pitchFamily="34" charset="0"/>
                <a:cs typeface="Arial" panose="020B0604020202020204" pitchFamily="34" charset="0"/>
              </a:rPr>
              <a:t>.</a:t>
            </a:r>
            <a:endParaRPr lang="en-US" sz="2400" b="1" dirty="0">
              <a:latin typeface="Arial" panose="020B0604020202020204" pitchFamily="34" charset="0"/>
              <a:cs typeface="Arial" panose="020B0604020202020204" pitchFamily="34" charset="0"/>
            </a:endParaRPr>
          </a:p>
        </p:txBody>
      </p:sp>
      <p:sp>
        <p:nvSpPr>
          <p:cNvPr id="9" name="مستطيل 3"/>
          <p:cNvSpPr/>
          <p:nvPr/>
        </p:nvSpPr>
        <p:spPr>
          <a:xfrm>
            <a:off x="998483" y="509152"/>
            <a:ext cx="10930757" cy="707886"/>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متابعة </a:t>
            </a:r>
            <a:r>
              <a:rPr lang="ar-JO"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التعلم </a:t>
            </a: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الالكتروني في </a:t>
            </a:r>
            <a:r>
              <a:rPr lang="ar-JO"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الجامعات الأردنية</a:t>
            </a:r>
            <a:endParaRPr lang="ar-EG"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10001634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19807" y="1364510"/>
            <a:ext cx="11035861" cy="5586145"/>
          </a:xfrm>
          <a:prstGeom prst="rect">
            <a:avLst/>
          </a:prstGeom>
        </p:spPr>
        <p:txBody>
          <a:bodyPr wrap="square">
            <a:spAutoFit/>
          </a:bodyPr>
          <a:lstStyle/>
          <a:p>
            <a:pPr marL="0" lvl="1" algn="just" rtl="1">
              <a:lnSpc>
                <a:spcPct val="150000"/>
              </a:lnSpc>
              <a:buSzPct val="200000"/>
            </a:pPr>
            <a:r>
              <a:rPr lang="ar-JO" sz="2000" b="1" dirty="0" smtClean="0">
                <a:solidFill>
                  <a:srgbClr val="FF0000"/>
                </a:solidFill>
                <a:latin typeface="Arial" panose="020B0604020202020204" pitchFamily="34" charset="0"/>
                <a:cs typeface="Arial" panose="020B0604020202020204" pitchFamily="34" charset="0"/>
              </a:rPr>
              <a:t>ثانياً: محور البنية التحتية والتقنية:</a:t>
            </a:r>
          </a:p>
          <a:p>
            <a:pPr marL="342900" lvl="1" indent="-342900" algn="just" rtl="1">
              <a:lnSpc>
                <a:spcPct val="150000"/>
              </a:lnSpc>
              <a:buSzPct val="200000"/>
              <a:buFont typeface="Arial" panose="020B0604020202020204" pitchFamily="34" charset="0"/>
              <a:buChar char="•"/>
            </a:pPr>
            <a:r>
              <a:rPr lang="ar-SA" b="1" dirty="0" smtClean="0">
                <a:latin typeface="Arial" panose="020B0604020202020204" pitchFamily="34" charset="0"/>
                <a:cs typeface="Arial" panose="020B0604020202020204" pitchFamily="34" charset="0"/>
              </a:rPr>
              <a:t>عدم </a:t>
            </a:r>
            <a:r>
              <a:rPr lang="ar-SA" b="1" dirty="0">
                <a:latin typeface="Arial" panose="020B0604020202020204" pitchFamily="34" charset="0"/>
                <a:cs typeface="Arial" panose="020B0604020202020204" pitchFamily="34" charset="0"/>
              </a:rPr>
              <a:t>توفر أي محاضرات او فيديوهات  او مناقشات على المنصة للجزء غير المتزامن في التعلم </a:t>
            </a:r>
            <a:r>
              <a:rPr lang="ar-SA" b="1" dirty="0" smtClean="0">
                <a:latin typeface="Arial" panose="020B0604020202020204" pitchFamily="34" charset="0"/>
                <a:cs typeface="Arial" panose="020B0604020202020204" pitchFamily="34" charset="0"/>
              </a:rPr>
              <a:t>الالكتروني</a:t>
            </a:r>
            <a:r>
              <a:rPr lang="ar-JO" b="1" dirty="0" smtClean="0">
                <a:latin typeface="Arial" panose="020B0604020202020204" pitchFamily="34" charset="0"/>
                <a:cs typeface="Arial" panose="020B0604020202020204" pitchFamily="34" charset="0"/>
              </a:rPr>
              <a:t>.</a:t>
            </a:r>
            <a:endParaRPr lang="ar-JO"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smtClean="0">
                <a:latin typeface="Arial" panose="020B0604020202020204" pitchFamily="34" charset="0"/>
                <a:cs typeface="Arial" panose="020B0604020202020204" pitchFamily="34" charset="0"/>
              </a:rPr>
              <a:t>عدم </a:t>
            </a:r>
            <a:r>
              <a:rPr lang="ar-SA" b="1" dirty="0">
                <a:latin typeface="Arial" panose="020B0604020202020204" pitchFamily="34" charset="0"/>
                <a:cs typeface="Arial" panose="020B0604020202020204" pitchFamily="34" charset="0"/>
              </a:rPr>
              <a:t>توفير أدوات او برامج معتمده لإنتاج وتصوير المحتوى </a:t>
            </a:r>
            <a:r>
              <a:rPr lang="ar-SA" b="1" dirty="0" smtClean="0">
                <a:latin typeface="Arial" panose="020B0604020202020204" pitchFamily="34" charset="0"/>
                <a:cs typeface="Arial" panose="020B0604020202020204" pitchFamily="34" charset="0"/>
              </a:rPr>
              <a:t>الإلكتروني. </a:t>
            </a:r>
            <a:endParaRPr lang="en-US"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smtClean="0">
                <a:latin typeface="Arial" panose="020B0604020202020204" pitchFamily="34" charset="0"/>
                <a:cs typeface="Arial" panose="020B0604020202020204" pitchFamily="34" charset="0"/>
              </a:rPr>
              <a:t>عدم </a:t>
            </a:r>
            <a:r>
              <a:rPr lang="ar-SA" b="1" dirty="0">
                <a:latin typeface="Arial" panose="020B0604020202020204" pitchFamily="34" charset="0"/>
                <a:cs typeface="Arial" panose="020B0604020202020204" pitchFamily="34" charset="0"/>
              </a:rPr>
              <a:t>وجود </a:t>
            </a:r>
            <a:r>
              <a:rPr lang="ar-SA" b="1" dirty="0" smtClean="0">
                <a:latin typeface="Arial" panose="020B0604020202020204" pitchFamily="34" charset="0"/>
                <a:cs typeface="Arial" panose="020B0604020202020204" pitchFamily="34" charset="0"/>
              </a:rPr>
              <a:t>استوديو</a:t>
            </a:r>
            <a:r>
              <a:rPr lang="ar-JO" b="1" dirty="0" smtClean="0">
                <a:latin typeface="Arial" panose="020B0604020202020204" pitchFamily="34" charset="0"/>
                <a:cs typeface="Arial" panose="020B0604020202020204" pitchFamily="34" charset="0"/>
              </a:rPr>
              <a:t>هات</a:t>
            </a:r>
            <a:r>
              <a:rPr lang="ar-SA" b="1" dirty="0" smtClean="0">
                <a:latin typeface="Arial" panose="020B0604020202020204" pitchFamily="34" charset="0"/>
                <a:cs typeface="Arial" panose="020B0604020202020204" pitchFamily="34" charset="0"/>
              </a:rPr>
              <a:t>  متخصص</a:t>
            </a:r>
            <a:r>
              <a:rPr lang="ar-JO" b="1" dirty="0" smtClean="0">
                <a:latin typeface="Arial" panose="020B0604020202020204" pitchFamily="34" charset="0"/>
                <a:cs typeface="Arial" panose="020B0604020202020204" pitchFamily="34" charset="0"/>
              </a:rPr>
              <a:t>ة</a:t>
            </a:r>
            <a:r>
              <a:rPr lang="ar-SA" b="1" dirty="0" smtClean="0">
                <a:latin typeface="Arial" panose="020B0604020202020204" pitchFamily="34" charset="0"/>
                <a:cs typeface="Arial" panose="020B0604020202020204" pitchFamily="34" charset="0"/>
              </a:rPr>
              <a:t> </a:t>
            </a:r>
            <a:r>
              <a:rPr lang="ar-JO" b="1" dirty="0" smtClean="0">
                <a:latin typeface="Arial" panose="020B0604020202020204" pitchFamily="34" charset="0"/>
                <a:cs typeface="Arial" panose="020B0604020202020204" pitchFamily="34" charset="0"/>
              </a:rPr>
              <a:t>بانتاج</a:t>
            </a:r>
            <a:r>
              <a:rPr lang="ar-SA" b="1" dirty="0" smtClean="0">
                <a:latin typeface="Arial" panose="020B0604020202020204" pitchFamily="34" charset="0"/>
                <a:cs typeface="Arial" panose="020B0604020202020204" pitchFamily="34" charset="0"/>
              </a:rPr>
              <a:t> </a:t>
            </a:r>
            <a:r>
              <a:rPr lang="ar-JO" b="1" dirty="0" smtClean="0">
                <a:latin typeface="Arial" panose="020B0604020202020204" pitchFamily="34" charset="0"/>
                <a:cs typeface="Arial" panose="020B0604020202020204" pitchFamily="34" charset="0"/>
              </a:rPr>
              <a:t>المحتوى الإلكتروني</a:t>
            </a:r>
            <a:r>
              <a:rPr lang="ar-SA" b="1" dirty="0" smtClean="0">
                <a:latin typeface="Arial" panose="020B0604020202020204" pitchFamily="34" charset="0"/>
                <a:cs typeface="Arial" panose="020B0604020202020204" pitchFamily="34" charset="0"/>
              </a:rPr>
              <a:t>.</a:t>
            </a:r>
            <a:endParaRPr lang="ar-JO" b="1" dirty="0" smtClean="0">
              <a:latin typeface="Arial" panose="020B0604020202020204" pitchFamily="34" charset="0"/>
              <a:cs typeface="Arial" panose="020B0604020202020204" pitchFamily="34" charset="0"/>
            </a:endParaRPr>
          </a:p>
          <a:p>
            <a:pPr marL="0" lvl="1" algn="just" rtl="1">
              <a:lnSpc>
                <a:spcPct val="150000"/>
              </a:lnSpc>
              <a:buSzPct val="200000"/>
            </a:pPr>
            <a:endParaRPr lang="ar-JO" sz="1050" b="1" dirty="0">
              <a:latin typeface="Arial" panose="020B0604020202020204" pitchFamily="34" charset="0"/>
              <a:cs typeface="Arial" panose="020B0604020202020204" pitchFamily="34" charset="0"/>
            </a:endParaRPr>
          </a:p>
          <a:p>
            <a:pPr marL="0" lvl="1" algn="just" rtl="1">
              <a:lnSpc>
                <a:spcPct val="150000"/>
              </a:lnSpc>
              <a:buSzPct val="200000"/>
            </a:pPr>
            <a:r>
              <a:rPr lang="ar-JO" sz="2000" b="1" dirty="0" smtClean="0">
                <a:solidFill>
                  <a:srgbClr val="FF0000"/>
                </a:solidFill>
                <a:latin typeface="Arial" panose="020B0604020202020204" pitchFamily="34" charset="0"/>
                <a:cs typeface="Arial" panose="020B0604020202020204" pitchFamily="34" charset="0"/>
              </a:rPr>
              <a:t>ثالثاً: </a:t>
            </a:r>
            <a:r>
              <a:rPr lang="ar-JO" sz="2000" b="1" dirty="0">
                <a:solidFill>
                  <a:srgbClr val="FF0000"/>
                </a:solidFill>
                <a:latin typeface="Arial" panose="020B0604020202020204" pitchFamily="34" charset="0"/>
                <a:cs typeface="Arial" panose="020B0604020202020204" pitchFamily="34" charset="0"/>
              </a:rPr>
              <a:t>محور </a:t>
            </a:r>
            <a:r>
              <a:rPr lang="ar-JO" sz="2000" b="1" dirty="0" smtClean="0">
                <a:solidFill>
                  <a:srgbClr val="FF0000"/>
                </a:solidFill>
                <a:latin typeface="Arial" panose="020B0604020202020204" pitchFamily="34" charset="0"/>
                <a:cs typeface="Arial" panose="020B0604020202020204" pitchFamily="34" charset="0"/>
              </a:rPr>
              <a:t>التعلم الإلكتروني الكامل عن بعد:</a:t>
            </a:r>
            <a:endParaRPr lang="ar-JO" sz="2000" b="1" dirty="0">
              <a:solidFill>
                <a:srgbClr val="FF0000"/>
              </a:solidFill>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a:latin typeface="Arial" panose="020B0604020202020204" pitchFamily="34" charset="0"/>
                <a:cs typeface="Arial" panose="020B0604020202020204" pitchFamily="34" charset="0"/>
              </a:rPr>
              <a:t>عدم الالتزام </a:t>
            </a:r>
            <a:r>
              <a:rPr lang="ar-JO" b="1" dirty="0">
                <a:latin typeface="Arial" panose="020B0604020202020204" pitchFamily="34" charset="0"/>
                <a:cs typeface="Arial" panose="020B0604020202020204" pitchFamily="34" charset="0"/>
              </a:rPr>
              <a:t>بتنفيذ </a:t>
            </a:r>
            <a:r>
              <a:rPr lang="ar-SA" b="1" dirty="0">
                <a:latin typeface="Arial" panose="020B0604020202020204" pitchFamily="34" charset="0"/>
                <a:cs typeface="Arial" panose="020B0604020202020204" pitchFamily="34" charset="0"/>
              </a:rPr>
              <a:t>التعلم </a:t>
            </a:r>
            <a:r>
              <a:rPr lang="ar-JO" b="1" dirty="0" smtClean="0">
                <a:latin typeface="Arial" panose="020B0604020202020204" pitchFamily="34" charset="0"/>
                <a:cs typeface="Arial" panose="020B0604020202020204" pitchFamily="34" charset="0"/>
              </a:rPr>
              <a:t>الإلكتروني </a:t>
            </a:r>
            <a:r>
              <a:rPr lang="ar-SA" b="1" dirty="0" smtClean="0">
                <a:latin typeface="Arial" panose="020B0604020202020204" pitchFamily="34" charset="0"/>
                <a:cs typeface="Arial" panose="020B0604020202020204" pitchFamily="34" charset="0"/>
              </a:rPr>
              <a:t>الكامل </a:t>
            </a:r>
            <a:r>
              <a:rPr lang="ar-SA" b="1" dirty="0">
                <a:latin typeface="Arial" panose="020B0604020202020204" pitchFamily="34" charset="0"/>
                <a:cs typeface="Arial" panose="020B0604020202020204" pitchFamily="34" charset="0"/>
              </a:rPr>
              <a:t>عن بعد بشكليه المتزامن وغير المتزامن</a:t>
            </a:r>
            <a:r>
              <a:rPr lang="ar-JO" b="1" dirty="0">
                <a:latin typeface="Arial" panose="020B0604020202020204" pitchFamily="34" charset="0"/>
                <a:cs typeface="Arial" panose="020B0604020202020204" pitchFamily="34" charset="0"/>
              </a:rPr>
              <a:t>، حيث لوحظ عدم قيام بعض الجامعات بتنفيذ التعلم الإلكتروني الغير متزامن والاقتصار فقط على التعلم الإلكتروني المتزامن</a:t>
            </a:r>
            <a:r>
              <a:rPr lang="ar-SA" b="1" dirty="0">
                <a:latin typeface="Arial" panose="020B0604020202020204" pitchFamily="34" charset="0"/>
                <a:cs typeface="Arial" panose="020B0604020202020204" pitchFamily="34" charset="0"/>
              </a:rPr>
              <a:t>.</a:t>
            </a:r>
            <a:endParaRPr lang="ar-JO"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a:latin typeface="Arial" panose="020B0604020202020204" pitchFamily="34" charset="0"/>
                <a:cs typeface="Arial" panose="020B0604020202020204" pitchFamily="34" charset="0"/>
              </a:rPr>
              <a:t>عدم وجود برمجيات خاصة بالطلاب من ذوي الإعاقة تساعدهم على عملية التعلم والإندماج في منظومة التعلم الإلكتروني.</a:t>
            </a:r>
            <a:endParaRPr lang="ar-JO"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a:latin typeface="Arial" panose="020B0604020202020204" pitchFamily="34" charset="0"/>
                <a:cs typeface="Arial" panose="020B0604020202020204" pitchFamily="34" charset="0"/>
              </a:rPr>
              <a:t>عدم وجود تقييم لعملية التعلم الالكتروني من خلال منظومة ادارة التعلم الالكتروني وتحليل نتائجها فصلياً وذلك من أجل التحسين والتطوير والتأكد من تحقيق مخرجات التعلم.</a:t>
            </a:r>
            <a:endParaRPr lang="en-US"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a:latin typeface="Arial" panose="020B0604020202020204" pitchFamily="34" charset="0"/>
                <a:cs typeface="Arial" panose="020B0604020202020204" pitchFamily="34" charset="0"/>
              </a:rPr>
              <a:t>عدم وجود استبانة إلكترونية فصلية لأعضاء الهيئة التدريسية والطلاب لقياس مدى فاعلية التعلم الإلكتروني.</a:t>
            </a:r>
            <a:endParaRPr lang="en-US"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a:latin typeface="Arial" panose="020B0604020202020204" pitchFamily="34" charset="0"/>
                <a:cs typeface="Arial" panose="020B0604020202020204" pitchFamily="34" charset="0"/>
              </a:rPr>
              <a:t>عدم وجود ربط بين نتاجات تعلم البرنامج الأكاديمي ونتاجات تعلم المواد الدراسية في البرنامج</a:t>
            </a:r>
            <a:r>
              <a:rPr lang="ar-SA" b="1" dirty="0" smtClean="0">
                <a:latin typeface="Arial" panose="020B0604020202020204" pitchFamily="34" charset="0"/>
                <a:cs typeface="Arial" panose="020B0604020202020204" pitchFamily="34" charset="0"/>
              </a:rPr>
              <a:t>.</a:t>
            </a:r>
            <a:endParaRPr lang="en-US" b="1" dirty="0">
              <a:latin typeface="Arial" panose="020B0604020202020204" pitchFamily="34" charset="0"/>
              <a:cs typeface="Arial" panose="020B0604020202020204" pitchFamily="34" charset="0"/>
            </a:endParaRPr>
          </a:p>
        </p:txBody>
      </p:sp>
      <p:sp>
        <p:nvSpPr>
          <p:cNvPr id="9" name="مستطيل 3"/>
          <p:cNvSpPr/>
          <p:nvPr/>
        </p:nvSpPr>
        <p:spPr>
          <a:xfrm>
            <a:off x="998483" y="509152"/>
            <a:ext cx="10930757" cy="707886"/>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متابعة </a:t>
            </a:r>
            <a:r>
              <a:rPr lang="ar-JO"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التعلم </a:t>
            </a: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الالكتروني في </a:t>
            </a:r>
            <a:r>
              <a:rPr lang="ar-JO"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الجامعات </a:t>
            </a: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الأردنية (يتبع ...)</a:t>
            </a:r>
            <a:endParaRPr lang="ar-EG"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128475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19807" y="1364510"/>
            <a:ext cx="11035861" cy="5413020"/>
          </a:xfrm>
          <a:prstGeom prst="rect">
            <a:avLst/>
          </a:prstGeom>
        </p:spPr>
        <p:txBody>
          <a:bodyPr wrap="square">
            <a:spAutoFit/>
          </a:bodyPr>
          <a:lstStyle/>
          <a:p>
            <a:pPr marL="0" lvl="1" algn="just" rtl="1">
              <a:lnSpc>
                <a:spcPct val="150000"/>
              </a:lnSpc>
              <a:buSzPct val="200000"/>
            </a:pPr>
            <a:r>
              <a:rPr lang="ar-JO" sz="2000" b="1" dirty="0" smtClean="0">
                <a:solidFill>
                  <a:srgbClr val="FF0000"/>
                </a:solidFill>
                <a:latin typeface="Arial" panose="020B0604020202020204" pitchFamily="34" charset="0"/>
                <a:cs typeface="Arial" panose="020B0604020202020204" pitchFamily="34" charset="0"/>
              </a:rPr>
              <a:t>رابعاً: محور التعلم المدمج:</a:t>
            </a:r>
          </a:p>
          <a:p>
            <a:pPr marL="342900" lvl="1" indent="-342900" algn="just" rtl="1">
              <a:lnSpc>
                <a:spcPct val="150000"/>
              </a:lnSpc>
              <a:buSzPct val="200000"/>
              <a:buFont typeface="Arial" panose="020B0604020202020204" pitchFamily="34" charset="0"/>
              <a:buChar char="•"/>
            </a:pPr>
            <a:r>
              <a:rPr lang="ar-SA" b="1" dirty="0" smtClean="0">
                <a:latin typeface="Arial" panose="020B0604020202020204" pitchFamily="34" charset="0"/>
                <a:cs typeface="Arial" panose="020B0604020202020204" pitchFamily="34" charset="0"/>
              </a:rPr>
              <a:t>عدم </a:t>
            </a:r>
            <a:r>
              <a:rPr lang="ar-SA" b="1" dirty="0">
                <a:latin typeface="Arial" panose="020B0604020202020204" pitchFamily="34" charset="0"/>
                <a:cs typeface="Arial" panose="020B0604020202020204" pitchFamily="34" charset="0"/>
              </a:rPr>
              <a:t>الالتزام </a:t>
            </a:r>
            <a:r>
              <a:rPr lang="ar-JO" b="1" dirty="0">
                <a:latin typeface="Arial" panose="020B0604020202020204" pitchFamily="34" charset="0"/>
                <a:cs typeface="Arial" panose="020B0604020202020204" pitchFamily="34" charset="0"/>
              </a:rPr>
              <a:t>بتنفيذ </a:t>
            </a:r>
            <a:r>
              <a:rPr lang="ar-SA" b="1" dirty="0">
                <a:latin typeface="Arial" panose="020B0604020202020204" pitchFamily="34" charset="0"/>
                <a:cs typeface="Arial" panose="020B0604020202020204" pitchFamily="34" charset="0"/>
              </a:rPr>
              <a:t>التعلم </a:t>
            </a:r>
            <a:r>
              <a:rPr lang="ar-JO" b="1" dirty="0" smtClean="0">
                <a:latin typeface="Arial" panose="020B0604020202020204" pitchFamily="34" charset="0"/>
                <a:cs typeface="Arial" panose="020B0604020202020204" pitchFamily="34" charset="0"/>
              </a:rPr>
              <a:t>المدمج</a:t>
            </a:r>
            <a:r>
              <a:rPr lang="ar-SA" b="1" dirty="0" smtClean="0">
                <a:latin typeface="Arial" panose="020B0604020202020204" pitchFamily="34" charset="0"/>
                <a:cs typeface="Arial" panose="020B0604020202020204" pitchFamily="34" charset="0"/>
              </a:rPr>
              <a:t> </a:t>
            </a:r>
            <a:r>
              <a:rPr lang="ar-SA" b="1" dirty="0">
                <a:latin typeface="Arial" panose="020B0604020202020204" pitchFamily="34" charset="0"/>
                <a:cs typeface="Arial" panose="020B0604020202020204" pitchFamily="34" charset="0"/>
              </a:rPr>
              <a:t>بشكليه المتزامن </a:t>
            </a:r>
            <a:r>
              <a:rPr lang="ar-JO" b="1" dirty="0" smtClean="0">
                <a:latin typeface="Arial" panose="020B0604020202020204" pitchFamily="34" charset="0"/>
                <a:cs typeface="Arial" panose="020B0604020202020204" pitchFamily="34" charset="0"/>
              </a:rPr>
              <a:t>(الوجاهي) والإلكتروني (</a:t>
            </a:r>
            <a:r>
              <a:rPr lang="ar-SA" b="1" dirty="0" smtClean="0">
                <a:latin typeface="Arial" panose="020B0604020202020204" pitchFamily="34" charset="0"/>
                <a:cs typeface="Arial" panose="020B0604020202020204" pitchFamily="34" charset="0"/>
              </a:rPr>
              <a:t>غير المتزامن</a:t>
            </a:r>
            <a:r>
              <a:rPr lang="ar-JO" b="1" dirty="0" smtClean="0">
                <a:latin typeface="Arial" panose="020B0604020202020204" pitchFamily="34" charset="0"/>
                <a:cs typeface="Arial" panose="020B0604020202020204" pitchFamily="34" charset="0"/>
              </a:rPr>
              <a:t>)، </a:t>
            </a:r>
            <a:r>
              <a:rPr lang="ar-JO" b="1" dirty="0">
                <a:latin typeface="Arial" panose="020B0604020202020204" pitchFamily="34" charset="0"/>
                <a:cs typeface="Arial" panose="020B0604020202020204" pitchFamily="34" charset="0"/>
              </a:rPr>
              <a:t>حيث لوحظ عدم قيام بعض الجامعات بتنفيذ التعلم الإلكتروني الغير متزامن والاقتصار فقط على التعلم الإلكتروني المتزامن</a:t>
            </a:r>
            <a:r>
              <a:rPr lang="ar-SA" b="1" dirty="0" smtClean="0">
                <a:latin typeface="Arial" panose="020B0604020202020204" pitchFamily="34" charset="0"/>
                <a:cs typeface="Arial" panose="020B0604020202020204" pitchFamily="34" charset="0"/>
              </a:rPr>
              <a:t>.</a:t>
            </a:r>
            <a:endParaRPr lang="ar-JO" b="1" dirty="0" smtClean="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a:latin typeface="Arial" panose="020B0604020202020204" pitchFamily="34" charset="0"/>
                <a:cs typeface="Arial" panose="020B0604020202020204" pitchFamily="34" charset="0"/>
              </a:rPr>
              <a:t>عدم وجود ربط بين نتاجات تعلم البرنامج الأكاديمي ونتاجات تعلم المواد الدراسية في البرنامج.</a:t>
            </a:r>
            <a:endParaRPr lang="en-US" b="1" dirty="0">
              <a:latin typeface="Arial" panose="020B0604020202020204" pitchFamily="34" charset="0"/>
              <a:cs typeface="Arial" panose="020B0604020202020204" pitchFamily="34" charset="0"/>
            </a:endParaRPr>
          </a:p>
          <a:p>
            <a:pPr marL="0" lvl="1" algn="just" rtl="1">
              <a:lnSpc>
                <a:spcPct val="150000"/>
              </a:lnSpc>
              <a:buSzPct val="200000"/>
            </a:pPr>
            <a:endParaRPr lang="ar-JO" sz="1050" b="1" dirty="0">
              <a:latin typeface="Arial" panose="020B0604020202020204" pitchFamily="34" charset="0"/>
              <a:cs typeface="Arial" panose="020B0604020202020204" pitchFamily="34" charset="0"/>
            </a:endParaRPr>
          </a:p>
          <a:p>
            <a:pPr marL="0" lvl="1" algn="just" rtl="1">
              <a:lnSpc>
                <a:spcPct val="150000"/>
              </a:lnSpc>
              <a:buSzPct val="200000"/>
            </a:pPr>
            <a:r>
              <a:rPr lang="ar-JO" sz="2000" b="1" dirty="0" smtClean="0">
                <a:solidFill>
                  <a:srgbClr val="FF0000"/>
                </a:solidFill>
                <a:latin typeface="Arial" panose="020B0604020202020204" pitchFamily="34" charset="0"/>
                <a:cs typeface="Arial" panose="020B0604020202020204" pitchFamily="34" charset="0"/>
              </a:rPr>
              <a:t>خامساً: </a:t>
            </a:r>
            <a:r>
              <a:rPr lang="ar-JO" sz="2000" b="1" dirty="0">
                <a:solidFill>
                  <a:srgbClr val="FF0000"/>
                </a:solidFill>
                <a:latin typeface="Arial" panose="020B0604020202020204" pitchFamily="34" charset="0"/>
                <a:cs typeface="Arial" panose="020B0604020202020204" pitchFamily="34" charset="0"/>
              </a:rPr>
              <a:t>محور </a:t>
            </a:r>
            <a:r>
              <a:rPr lang="ar-JO" sz="2000" b="1" dirty="0" smtClean="0">
                <a:solidFill>
                  <a:srgbClr val="FF0000"/>
                </a:solidFill>
                <a:latin typeface="Arial" panose="020B0604020202020204" pitchFamily="34" charset="0"/>
                <a:cs typeface="Arial" panose="020B0604020202020204" pitchFamily="34" charset="0"/>
              </a:rPr>
              <a:t>الدعم الأكاديمي والتقني لاعضاء هيئة التدريس والطلبة:</a:t>
            </a:r>
          </a:p>
          <a:p>
            <a:pPr marL="342900" lvl="1" indent="-342900" algn="just" rtl="1">
              <a:lnSpc>
                <a:spcPct val="150000"/>
              </a:lnSpc>
              <a:buSzPct val="200000"/>
              <a:buFont typeface="Arial" panose="020B0604020202020204" pitchFamily="34" charset="0"/>
              <a:buChar char="•"/>
            </a:pPr>
            <a:r>
              <a:rPr lang="ar-SA" b="1" dirty="0">
                <a:latin typeface="Arial" panose="020B0604020202020204" pitchFamily="34" charset="0"/>
                <a:cs typeface="Arial" panose="020B0604020202020204" pitchFamily="34" charset="0"/>
              </a:rPr>
              <a:t>عدم كفاية التدريب لأعضاء الهيئة التدريسية على بناء الملف الإلكتروني المتكامل </a:t>
            </a:r>
            <a:r>
              <a:rPr lang="ar-SA" b="1" dirty="0" smtClean="0">
                <a:latin typeface="Arial" panose="020B0604020202020204" pitchFamily="34" charset="0"/>
                <a:cs typeface="Arial" panose="020B0604020202020204" pitchFamily="34" charset="0"/>
              </a:rPr>
              <a:t>للمساق</a:t>
            </a:r>
            <a:r>
              <a:rPr lang="ar-JO" b="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(Course </a:t>
            </a:r>
            <a:r>
              <a:rPr lang="en-US" b="1" dirty="0">
                <a:latin typeface="Arial" panose="020B0604020202020204" pitchFamily="34" charset="0"/>
                <a:cs typeface="Arial" panose="020B0604020202020204" pitchFamily="34" charset="0"/>
              </a:rPr>
              <a:t>Portfolio</a:t>
            </a:r>
            <a:r>
              <a:rPr lang="en-US" b="1" dirty="0" smtClean="0">
                <a:latin typeface="Arial" panose="020B0604020202020204" pitchFamily="34" charset="0"/>
                <a:cs typeface="Arial" panose="020B0604020202020204" pitchFamily="34" charset="0"/>
              </a:rPr>
              <a:t>)</a:t>
            </a:r>
            <a:r>
              <a:rPr lang="ar-SA" b="1" dirty="0" smtClean="0">
                <a:latin typeface="Arial" panose="020B0604020202020204" pitchFamily="34" charset="0"/>
                <a:cs typeface="Arial" panose="020B0604020202020204" pitchFamily="34" charset="0"/>
              </a:rPr>
              <a:t> </a:t>
            </a:r>
            <a:r>
              <a:rPr lang="ar-SA" b="1" dirty="0">
                <a:latin typeface="Arial" panose="020B0604020202020204" pitchFamily="34" charset="0"/>
                <a:cs typeface="Arial" panose="020B0604020202020204" pitchFamily="34" charset="0"/>
              </a:rPr>
              <a:t>وكيفية نشره وتحميله على </a:t>
            </a:r>
            <a:r>
              <a:rPr lang="ar-JO" b="1" dirty="0" smtClean="0">
                <a:latin typeface="Arial" panose="020B0604020202020204" pitchFamily="34" charset="0"/>
                <a:cs typeface="Arial" panose="020B0604020202020204" pitchFamily="34" charset="0"/>
              </a:rPr>
              <a:t>منصة التعلم الإلكتروني</a:t>
            </a:r>
            <a:r>
              <a:rPr lang="en-US" b="1" dirty="0" smtClean="0">
                <a:latin typeface="Arial" panose="020B0604020202020204" pitchFamily="34" charset="0"/>
                <a:cs typeface="Arial" panose="020B0604020202020204" pitchFamily="34" charset="0"/>
              </a:rPr>
              <a:t>.</a:t>
            </a:r>
            <a:endParaRPr lang="en-US"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a:latin typeface="Arial" panose="020B0604020202020204" pitchFamily="34" charset="0"/>
                <a:cs typeface="Arial" panose="020B0604020202020204" pitchFamily="34" charset="0"/>
              </a:rPr>
              <a:t>عدم كفاية التدريب لأعضاء الهيئة التدريسية على اساليب واستراتيجيات التعلم الحديثة في التدريس مثل: التدريب على إدارة مجموعات التعلم الكبيرة، </a:t>
            </a:r>
            <a:r>
              <a:rPr lang="ar-JO" b="1" dirty="0">
                <a:latin typeface="Arial" panose="020B0604020202020204" pitchFamily="34" charset="0"/>
                <a:cs typeface="Arial" panose="020B0604020202020204" pitchFamily="34" charset="0"/>
              </a:rPr>
              <a:t>و</a:t>
            </a:r>
            <a:r>
              <a:rPr lang="ar-SA" b="1" dirty="0">
                <a:latin typeface="Arial" panose="020B0604020202020204" pitchFamily="34" charset="0"/>
                <a:cs typeface="Arial" panose="020B0604020202020204" pitchFamily="34" charset="0"/>
              </a:rPr>
              <a:t>التدريب على توظيف اساليب التعلم المعكوس (</a:t>
            </a:r>
            <a:r>
              <a:rPr lang="en-US" b="1" dirty="0">
                <a:latin typeface="Arial" panose="020B0604020202020204" pitchFamily="34" charset="0"/>
                <a:cs typeface="Arial" panose="020B0604020202020204" pitchFamily="34" charset="0"/>
              </a:rPr>
              <a:t>Flipped Learning</a:t>
            </a:r>
            <a:r>
              <a:rPr lang="ar-JO" b="1" dirty="0">
                <a:latin typeface="Arial" panose="020B0604020202020204" pitchFamily="34" charset="0"/>
                <a:cs typeface="Arial" panose="020B0604020202020204" pitchFamily="34" charset="0"/>
              </a:rPr>
              <a:t>)</a:t>
            </a:r>
            <a:r>
              <a:rPr lang="ar-SA" b="1" dirty="0">
                <a:latin typeface="Arial" panose="020B0604020202020204" pitchFamily="34" charset="0"/>
                <a:cs typeface="Arial" panose="020B0604020202020204" pitchFamily="34" charset="0"/>
              </a:rPr>
              <a:t>، والتدريب على التعلم القائم على المشاريع (</a:t>
            </a:r>
            <a:r>
              <a:rPr lang="en-US" b="1" dirty="0">
                <a:latin typeface="Arial" panose="020B0604020202020204" pitchFamily="34" charset="0"/>
                <a:cs typeface="Arial" panose="020B0604020202020204" pitchFamily="34" charset="0"/>
              </a:rPr>
              <a:t>Project Based Learning</a:t>
            </a:r>
            <a:r>
              <a:rPr lang="ar-JO" b="1" dirty="0">
                <a:latin typeface="Arial" panose="020B0604020202020204" pitchFamily="34" charset="0"/>
                <a:cs typeface="Arial" panose="020B0604020202020204" pitchFamily="34" charset="0"/>
              </a:rPr>
              <a:t>)</a:t>
            </a:r>
            <a:r>
              <a:rPr lang="ar-SA" b="1" dirty="0">
                <a:latin typeface="Arial" panose="020B0604020202020204" pitchFamily="34" charset="0"/>
                <a:cs typeface="Arial" panose="020B0604020202020204" pitchFamily="34" charset="0"/>
              </a:rPr>
              <a:t> والتعلم المتصل </a:t>
            </a:r>
            <a:r>
              <a:rPr lang="en-US" b="1" dirty="0">
                <a:latin typeface="Arial" panose="020B0604020202020204" pitchFamily="34" charset="0"/>
                <a:cs typeface="Arial" panose="020B0604020202020204" pitchFamily="34" charset="0"/>
              </a:rPr>
              <a:t>(Connected Learning)</a:t>
            </a:r>
            <a:r>
              <a:rPr lang="ar-SA" b="1" dirty="0">
                <a:latin typeface="Arial" panose="020B0604020202020204" pitchFamily="34" charset="0"/>
                <a:cs typeface="Arial" panose="020B0604020202020204" pitchFamily="34" charset="0"/>
              </a:rPr>
              <a:t>.</a:t>
            </a:r>
            <a:endParaRPr lang="en-US" b="1" dirty="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a:latin typeface="Arial" panose="020B0604020202020204" pitchFamily="34" charset="0"/>
                <a:cs typeface="Arial" panose="020B0604020202020204" pitchFamily="34" charset="0"/>
              </a:rPr>
              <a:t>عدم كفاية الفيديوهات التوضيحية التي تشرح آليات التعلم الإلكتروني لأعضاء الهيئة التدريسية والطلبة</a:t>
            </a:r>
            <a:r>
              <a:rPr lang="ar-SA" b="1" dirty="0" smtClean="0">
                <a:latin typeface="Arial" panose="020B0604020202020204" pitchFamily="34" charset="0"/>
                <a:cs typeface="Arial" panose="020B0604020202020204" pitchFamily="34" charset="0"/>
              </a:rPr>
              <a:t>.</a:t>
            </a:r>
            <a:endParaRPr lang="ar-JO" b="1" dirty="0" smtClean="0">
              <a:latin typeface="Arial" panose="020B0604020202020204" pitchFamily="34" charset="0"/>
              <a:cs typeface="Arial" panose="020B0604020202020204" pitchFamily="34" charset="0"/>
            </a:endParaRPr>
          </a:p>
          <a:p>
            <a:pPr marL="342900" lvl="1" indent="-342900" algn="just" rtl="1">
              <a:lnSpc>
                <a:spcPct val="150000"/>
              </a:lnSpc>
              <a:buSzPct val="200000"/>
              <a:buFont typeface="Arial" panose="020B0604020202020204" pitchFamily="34" charset="0"/>
              <a:buChar char="•"/>
            </a:pPr>
            <a:r>
              <a:rPr lang="ar-SA" b="1" dirty="0">
                <a:latin typeface="Arial" panose="020B0604020202020204" pitchFamily="34" charset="0"/>
                <a:cs typeface="Arial" panose="020B0604020202020204" pitchFamily="34" charset="0"/>
              </a:rPr>
              <a:t>عدم تحديث خطط المساقات المتوفرة على المنصة التعليمية بناءً على </a:t>
            </a:r>
            <a:r>
              <a:rPr lang="ar-JO" b="1" dirty="0" smtClean="0">
                <a:latin typeface="Arial" panose="020B0604020202020204" pitchFamily="34" charset="0"/>
                <a:cs typeface="Arial" panose="020B0604020202020204" pitchFamily="34" charset="0"/>
              </a:rPr>
              <a:t>أسس ادماج التعلم الإلكتروني.</a:t>
            </a:r>
            <a:endParaRPr lang="en-US" b="1" dirty="0">
              <a:latin typeface="Arial" panose="020B0604020202020204" pitchFamily="34" charset="0"/>
              <a:cs typeface="Arial" panose="020B0604020202020204" pitchFamily="34" charset="0"/>
            </a:endParaRPr>
          </a:p>
        </p:txBody>
      </p:sp>
      <p:sp>
        <p:nvSpPr>
          <p:cNvPr id="9" name="مستطيل 3"/>
          <p:cNvSpPr/>
          <p:nvPr/>
        </p:nvSpPr>
        <p:spPr>
          <a:xfrm>
            <a:off x="998483" y="509152"/>
            <a:ext cx="10930757" cy="707886"/>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متابعة </a:t>
            </a:r>
            <a:r>
              <a:rPr lang="ar-JO"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التعلم </a:t>
            </a: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الالكتروني في </a:t>
            </a:r>
            <a:r>
              <a:rPr lang="ar-JO"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الجامعات </a:t>
            </a:r>
            <a:r>
              <a:rPr lang="ar-JO" sz="40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الأردنية (يتبع ...)</a:t>
            </a:r>
            <a:endParaRPr lang="ar-EG" sz="40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8490529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80805" y="410638"/>
            <a:ext cx="8361229" cy="1311797"/>
          </a:xfrm>
        </p:spPr>
        <p:txBody>
          <a:bodyPr/>
          <a:lstStyle/>
          <a:p>
            <a:pPr>
              <a:defRPr/>
            </a:pPr>
            <a:r>
              <a:rPr lang="ar-JO" sz="4000" b="1" dirty="0" smtClean="0">
                <a:solidFill>
                  <a:srgbClr val="115964"/>
                </a:solidFill>
                <a:effectLst>
                  <a:outerShdw blurRad="38100" dist="38100" dir="2700000" algn="tl">
                    <a:srgbClr val="C0C0C0"/>
                  </a:outerShdw>
                </a:effectLst>
              </a:rPr>
              <a:t>هيئة اعتماد مؤسسات التعليم العالي وضمان جودتها</a:t>
            </a:r>
            <a:endParaRPr lang="en-US" sz="4000" b="1" dirty="0">
              <a:solidFill>
                <a:srgbClr val="115964"/>
              </a:solidFill>
              <a:effectLst>
                <a:outerShdw blurRad="38100" dist="38100" dir="2700000" algn="tl">
                  <a:srgbClr val="C0C0C0"/>
                </a:outerShdw>
              </a:effectLst>
            </a:endParaRPr>
          </a:p>
        </p:txBody>
      </p:sp>
      <p:sp>
        <p:nvSpPr>
          <p:cNvPr id="3" name="Subtitle 2"/>
          <p:cNvSpPr>
            <a:spLocks noGrp="1"/>
          </p:cNvSpPr>
          <p:nvPr>
            <p:ph type="subTitle" idx="1"/>
          </p:nvPr>
        </p:nvSpPr>
        <p:spPr>
          <a:xfrm>
            <a:off x="1912777" y="2192696"/>
            <a:ext cx="8600484" cy="681134"/>
          </a:xfrm>
        </p:spPr>
        <p:txBody>
          <a:bodyPr>
            <a:noAutofit/>
          </a:bodyPr>
          <a:lstStyle/>
          <a:p>
            <a:pPr rtl="1">
              <a:lnSpc>
                <a:spcPct val="89000"/>
              </a:lnSpc>
              <a:spcBef>
                <a:spcPct val="0"/>
              </a:spcBef>
              <a:defRPr/>
            </a:pPr>
            <a:r>
              <a:rPr lang="ar-JO" sz="4000" b="1" cap="all" dirty="0">
                <a:solidFill>
                  <a:srgbClr val="115964"/>
                </a:solidFill>
                <a:effectLst>
                  <a:outerShdw blurRad="38100" dist="38100" dir="2700000" algn="tl">
                    <a:srgbClr val="C0C0C0"/>
                  </a:outerShdw>
                </a:effectLst>
              </a:rPr>
              <a:t>شكرا لحسن استماعكم</a:t>
            </a:r>
            <a:endParaRPr lang="ar-JO" sz="4000" b="1" cap="all" dirty="0" smtClean="0">
              <a:solidFill>
                <a:srgbClr val="115964"/>
              </a:solidFill>
              <a:effectLst>
                <a:outerShdw blurRad="38100" dist="38100" dir="2700000" algn="tl">
                  <a:srgbClr val="C0C0C0"/>
                </a:outerShdw>
              </a:effectLst>
              <a:latin typeface="+mj-lt"/>
              <a:ea typeface="+mj-ea"/>
              <a:cs typeface="+mj-cs"/>
            </a:endParaRPr>
          </a:p>
        </p:txBody>
      </p:sp>
      <p:sp>
        <p:nvSpPr>
          <p:cNvPr id="9" name="Subtitle 2"/>
          <p:cNvSpPr txBox="1">
            <a:spLocks/>
          </p:cNvSpPr>
          <p:nvPr/>
        </p:nvSpPr>
        <p:spPr>
          <a:xfrm>
            <a:off x="0" y="5530463"/>
            <a:ext cx="6831673" cy="593799"/>
          </a:xfrm>
          <a:prstGeom prst="rect">
            <a:avLst/>
          </a:prstGeom>
        </p:spPr>
        <p:txBody>
          <a:bodyPr vert="horz" lIns="91440" tIns="45720" rIns="91440" bIns="45720" rtlCol="0">
            <a:no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rtl="1">
              <a:lnSpc>
                <a:spcPct val="89000"/>
              </a:lnSpc>
              <a:spcBef>
                <a:spcPct val="0"/>
              </a:spcBef>
              <a:defRPr/>
            </a:pPr>
            <a:r>
              <a:rPr lang="ar-JO" sz="4000" b="1" cap="all" dirty="0">
                <a:solidFill>
                  <a:srgbClr val="115964"/>
                </a:solidFill>
                <a:effectLst>
                  <a:outerShdw blurRad="38100" dist="38100" dir="2700000" algn="tl">
                    <a:srgbClr val="C0C0C0"/>
                  </a:outerShdw>
                </a:effectLst>
              </a:rPr>
              <a:t>الاثنين 2023/7/24</a:t>
            </a:r>
            <a:endParaRPr lang="en-US" sz="4000" b="1" cap="all" dirty="0">
              <a:solidFill>
                <a:srgbClr val="115964"/>
              </a:solidFill>
              <a:effectLst>
                <a:outerShdw blurRad="38100" dist="38100" dir="2700000" algn="tl">
                  <a:srgbClr val="C0C0C0"/>
                </a:outerShdw>
              </a:effectLst>
            </a:endParaRPr>
          </a:p>
        </p:txBody>
      </p:sp>
      <p:sp>
        <p:nvSpPr>
          <p:cNvPr id="5" name="AutoShape 2" descr="مسكوكة معدنية لتخليد ذكرى مئوية الأردن"/>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8175" y="3125754"/>
            <a:ext cx="1900094" cy="2152785"/>
          </a:xfrm>
          <a:prstGeom prst="rect">
            <a:avLst/>
          </a:prstGeom>
        </p:spPr>
      </p:pic>
      <p:pic>
        <p:nvPicPr>
          <p:cNvPr id="4" name="Picture 3"/>
          <p:cNvPicPr>
            <a:picLocks noChangeAspect="1"/>
          </p:cNvPicPr>
          <p:nvPr/>
        </p:nvPicPr>
        <p:blipFill>
          <a:blip r:embed="rId3"/>
          <a:stretch>
            <a:fillRect/>
          </a:stretch>
        </p:blipFill>
        <p:spPr>
          <a:xfrm>
            <a:off x="7707086" y="3111874"/>
            <a:ext cx="2806175" cy="2019963"/>
          </a:xfrm>
          <a:prstGeom prst="rect">
            <a:avLst/>
          </a:prstGeom>
        </p:spPr>
      </p:pic>
    </p:spTree>
    <p:extLst>
      <p:ext uri="{BB962C8B-B14F-4D97-AF65-F5344CB8AC3E}">
        <p14:creationId xmlns:p14="http://schemas.microsoft.com/office/powerpoint/2010/main" val="25628741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9503" y="1520890"/>
            <a:ext cx="10888717" cy="5258282"/>
          </a:xfrm>
        </p:spPr>
        <p:txBody>
          <a:bodyPr>
            <a:normAutofit fontScale="25000" lnSpcReduction="20000"/>
          </a:bodyPr>
          <a:lstStyle/>
          <a:p>
            <a:pPr algn="just" rtl="1">
              <a:lnSpc>
                <a:spcPct val="170000"/>
              </a:lnSpc>
              <a:buSzPct val="200000"/>
              <a:buFont typeface="Arial" panose="020B0604020202020204" pitchFamily="34" charset="0"/>
              <a:buChar char="•"/>
            </a:pPr>
            <a:r>
              <a:rPr lang="ar-JO" sz="11600" b="1" dirty="0">
                <a:solidFill>
                  <a:srgbClr val="FF0000"/>
                </a:solidFill>
                <a:latin typeface="Arial" panose="020B0604020202020204" pitchFamily="34" charset="0"/>
                <a:cs typeface="Arial" panose="020B0604020202020204" pitchFamily="34" charset="0"/>
              </a:rPr>
              <a:t>التعلم الالكتروني الكامل عن بعد:</a:t>
            </a:r>
            <a:r>
              <a:rPr lang="ar-JO" sz="11600" b="1" dirty="0">
                <a:solidFill>
                  <a:schemeClr val="tx1"/>
                </a:solidFill>
                <a:latin typeface="Arial" panose="020B0604020202020204" pitchFamily="34" charset="0"/>
                <a:cs typeface="Arial" panose="020B0604020202020204" pitchFamily="34" charset="0"/>
              </a:rPr>
              <a:t> ي</a:t>
            </a:r>
            <a:r>
              <a:rPr lang="ar-SA" sz="11600" b="1" dirty="0">
                <a:solidFill>
                  <a:schemeClr val="tx1"/>
                </a:solidFill>
                <a:latin typeface="Arial" panose="020B0604020202020204" pitchFamily="34" charset="0"/>
                <a:cs typeface="Arial" panose="020B0604020202020204" pitchFamily="34" charset="0"/>
              </a:rPr>
              <a:t>تم عندما يكون الطالب والمدرس في مكانين و/أو زمانين مختلفين من خلال منصات التعلم الافتراضية المعتمدة في </a:t>
            </a:r>
            <a:r>
              <a:rPr lang="ar-JO" sz="11600" b="1" dirty="0">
                <a:solidFill>
                  <a:schemeClr val="tx1"/>
                </a:solidFill>
                <a:latin typeface="Arial" panose="020B0604020202020204" pitchFamily="34" charset="0"/>
                <a:cs typeface="Arial" panose="020B0604020202020204" pitchFamily="34" charset="0"/>
              </a:rPr>
              <a:t>الجامعة.</a:t>
            </a:r>
          </a:p>
          <a:p>
            <a:pPr algn="just" rtl="1">
              <a:lnSpc>
                <a:spcPct val="170000"/>
              </a:lnSpc>
              <a:buSzPct val="200000"/>
              <a:buFont typeface="Arial" panose="020B0604020202020204" pitchFamily="34" charset="0"/>
              <a:buChar char="•"/>
            </a:pPr>
            <a:r>
              <a:rPr lang="ar-JO" sz="11600" b="1" dirty="0">
                <a:solidFill>
                  <a:srgbClr val="FF0000"/>
                </a:solidFill>
                <a:latin typeface="Arial" panose="020B0604020202020204" pitchFamily="34" charset="0"/>
                <a:cs typeface="Arial" panose="020B0604020202020204" pitchFamily="34" charset="0"/>
              </a:rPr>
              <a:t>التعلم المدمج: </a:t>
            </a:r>
            <a:r>
              <a:rPr lang="ar-SA" sz="11600" b="1" dirty="0">
                <a:solidFill>
                  <a:schemeClr val="tx1"/>
                </a:solidFill>
                <a:latin typeface="Arial" panose="020B0604020202020204" pitchFamily="34" charset="0"/>
                <a:cs typeface="Arial" panose="020B0604020202020204" pitchFamily="34" charset="0"/>
              </a:rPr>
              <a:t>يدمج أو يمزج في المساق الواحد بين اللقاءات التي تتم وجهاً لوجه في القاعات الدراسية أو المختبرات في الحرم الجامعي وبين التعلم الإلكتروني عن بعد</a:t>
            </a:r>
            <a:r>
              <a:rPr lang="ar-JO" sz="11600" b="1" dirty="0">
                <a:solidFill>
                  <a:schemeClr val="tx1"/>
                </a:solidFill>
                <a:latin typeface="Arial" panose="020B0604020202020204" pitchFamily="34" charset="0"/>
                <a:cs typeface="Arial" panose="020B0604020202020204" pitchFamily="34" charset="0"/>
              </a:rPr>
              <a:t>.</a:t>
            </a:r>
          </a:p>
          <a:p>
            <a:pPr algn="just" rtl="1">
              <a:lnSpc>
                <a:spcPct val="170000"/>
              </a:lnSpc>
              <a:buSzPct val="200000"/>
              <a:buFont typeface="Arial" panose="020B0604020202020204" pitchFamily="34" charset="0"/>
              <a:buChar char="•"/>
            </a:pPr>
            <a:r>
              <a:rPr lang="ar-JO" sz="11600" b="1" dirty="0" smtClean="0">
                <a:solidFill>
                  <a:schemeClr val="tx1"/>
                </a:solidFill>
                <a:latin typeface="Arial" panose="020B0604020202020204" pitchFamily="34" charset="0"/>
                <a:cs typeface="Arial" panose="020B0604020202020204" pitchFamily="34" charset="0"/>
              </a:rPr>
              <a:t>هذه </a:t>
            </a:r>
            <a:r>
              <a:rPr lang="ar-JO" sz="11600" b="1" dirty="0">
                <a:solidFill>
                  <a:schemeClr val="tx1"/>
                </a:solidFill>
                <a:latin typeface="Arial" panose="020B0604020202020204" pitchFamily="34" charset="0"/>
                <a:cs typeface="Arial" panose="020B0604020202020204" pitchFamily="34" charset="0"/>
              </a:rPr>
              <a:t>الانواع من التعلم تكون على مستويين:</a:t>
            </a:r>
          </a:p>
          <a:p>
            <a:pPr lvl="1" algn="just" rtl="1">
              <a:lnSpc>
                <a:spcPct val="120000"/>
              </a:lnSpc>
              <a:spcBef>
                <a:spcPts val="600"/>
              </a:spcBef>
              <a:buFontTx/>
              <a:buChar char="-"/>
            </a:pPr>
            <a:r>
              <a:rPr lang="ar-JO" sz="11200" b="1" i="0" dirty="0">
                <a:solidFill>
                  <a:schemeClr val="tx1"/>
                </a:solidFill>
                <a:latin typeface="Arial" panose="020B0604020202020204" pitchFamily="34" charset="0"/>
                <a:cs typeface="Arial" panose="020B0604020202020204" pitchFamily="34" charset="0"/>
              </a:rPr>
              <a:t>مستوى </a:t>
            </a:r>
            <a:r>
              <a:rPr lang="ar-JO" sz="11200" b="1" i="0" dirty="0" smtClean="0">
                <a:solidFill>
                  <a:srgbClr val="FF0000"/>
                </a:solidFill>
                <a:latin typeface="Arial" panose="020B0604020202020204" pitchFamily="34" charset="0"/>
                <a:cs typeface="Arial" panose="020B0604020202020204" pitchFamily="34" charset="0"/>
              </a:rPr>
              <a:t>المساق.</a:t>
            </a:r>
            <a:endParaRPr lang="ar-JO" sz="11200" b="1" i="0" dirty="0">
              <a:solidFill>
                <a:srgbClr val="FF0000"/>
              </a:solidFill>
              <a:latin typeface="Arial" panose="020B0604020202020204" pitchFamily="34" charset="0"/>
              <a:cs typeface="Arial" panose="020B0604020202020204" pitchFamily="34" charset="0"/>
            </a:endParaRPr>
          </a:p>
          <a:p>
            <a:pPr lvl="1" algn="just" rtl="1">
              <a:lnSpc>
                <a:spcPct val="120000"/>
              </a:lnSpc>
              <a:spcBef>
                <a:spcPts val="600"/>
              </a:spcBef>
              <a:buFontTx/>
              <a:buChar char="-"/>
            </a:pPr>
            <a:r>
              <a:rPr lang="ar-JO" sz="11200" b="1" i="0" dirty="0">
                <a:solidFill>
                  <a:schemeClr val="tx1"/>
                </a:solidFill>
                <a:latin typeface="Arial" panose="020B0604020202020204" pitchFamily="34" charset="0"/>
                <a:cs typeface="Arial" panose="020B0604020202020204" pitchFamily="34" charset="0"/>
              </a:rPr>
              <a:t>مستوى </a:t>
            </a:r>
            <a:r>
              <a:rPr lang="ar-JO" sz="11200" b="1" i="0" dirty="0" smtClean="0">
                <a:solidFill>
                  <a:srgbClr val="FF0000"/>
                </a:solidFill>
                <a:latin typeface="Arial" panose="020B0604020202020204" pitchFamily="34" charset="0"/>
                <a:cs typeface="Arial" panose="020B0604020202020204" pitchFamily="34" charset="0"/>
              </a:rPr>
              <a:t>البرنامج.</a:t>
            </a:r>
            <a:endParaRPr lang="ar-JO" sz="11200" b="1" i="0" dirty="0">
              <a:solidFill>
                <a:srgbClr val="FF0000"/>
              </a:solidFill>
              <a:latin typeface="Arial" panose="020B0604020202020204" pitchFamily="34" charset="0"/>
              <a:cs typeface="Arial" panose="020B0604020202020204" pitchFamily="34" charset="0"/>
            </a:endParaRPr>
          </a:p>
          <a:p>
            <a:pPr algn="r" rtl="1"/>
            <a:endParaRPr lang="ar-JO" dirty="0" smtClean="0"/>
          </a:p>
          <a:p>
            <a:pPr algn="r" rtl="1"/>
            <a:endParaRPr lang="ar-JO" dirty="0"/>
          </a:p>
          <a:p>
            <a:pPr algn="r" rtl="1"/>
            <a:endParaRPr lang="ar-JO" dirty="0" smtClean="0"/>
          </a:p>
          <a:p>
            <a:pPr algn="r" rtl="1"/>
            <a:endParaRPr lang="en-US" dirty="0"/>
          </a:p>
        </p:txBody>
      </p:sp>
      <p:sp>
        <p:nvSpPr>
          <p:cNvPr id="5" name="مستطيل 3"/>
          <p:cNvSpPr/>
          <p:nvPr/>
        </p:nvSpPr>
        <p:spPr>
          <a:xfrm>
            <a:off x="2727616" y="497248"/>
            <a:ext cx="7093040" cy="769441"/>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4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أنواع التعلم الالكتروني</a:t>
            </a:r>
            <a:endParaRPr lang="ar-EG" sz="44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2321946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4765" y="1520890"/>
            <a:ext cx="11181522" cy="5258282"/>
          </a:xfrm>
        </p:spPr>
        <p:txBody>
          <a:bodyPr>
            <a:normAutofit fontScale="25000" lnSpcReduction="20000"/>
          </a:bodyPr>
          <a:lstStyle/>
          <a:p>
            <a:pPr marL="0" indent="0" algn="just" rtl="1">
              <a:lnSpc>
                <a:spcPct val="170000"/>
              </a:lnSpc>
              <a:buSzPct val="200000"/>
              <a:buNone/>
            </a:pPr>
            <a:r>
              <a:rPr lang="ar-JO" sz="9600" b="1" dirty="0" smtClean="0">
                <a:solidFill>
                  <a:schemeClr val="tx1"/>
                </a:solidFill>
                <a:latin typeface="Arial" panose="020B0604020202020204" pitchFamily="34" charset="0"/>
                <a:cs typeface="Arial" panose="020B0604020202020204" pitchFamily="34" charset="0"/>
              </a:rPr>
              <a:t>تعتمد </a:t>
            </a:r>
            <a:r>
              <a:rPr lang="ar-JO" sz="9600" b="1" dirty="0" smtClean="0">
                <a:solidFill>
                  <a:srgbClr val="FF0000"/>
                </a:solidFill>
                <a:latin typeface="Arial" panose="020B0604020202020204" pitchFamily="34" charset="0"/>
                <a:cs typeface="Arial" panose="020B0604020202020204" pitchFamily="34" charset="0"/>
              </a:rPr>
              <a:t>تصنيفات التعلم </a:t>
            </a:r>
            <a:r>
              <a:rPr lang="ar-JO" sz="9600" b="1" dirty="0">
                <a:solidFill>
                  <a:srgbClr val="FF0000"/>
                </a:solidFill>
                <a:latin typeface="Arial" panose="020B0604020202020204" pitchFamily="34" charset="0"/>
                <a:cs typeface="Arial" panose="020B0604020202020204" pitchFamily="34" charset="0"/>
              </a:rPr>
              <a:t>الإلكتروني </a:t>
            </a:r>
            <a:r>
              <a:rPr lang="ar-JO" sz="9600" b="1" dirty="0" smtClean="0">
                <a:solidFill>
                  <a:schemeClr val="tx1"/>
                </a:solidFill>
                <a:latin typeface="Arial" panose="020B0604020202020204" pitchFamily="34" charset="0"/>
                <a:cs typeface="Arial" panose="020B0604020202020204" pitchFamily="34" charset="0"/>
              </a:rPr>
              <a:t>على </a:t>
            </a:r>
            <a:r>
              <a:rPr lang="ar-JO" sz="9600" b="1" dirty="0">
                <a:solidFill>
                  <a:schemeClr val="tx1"/>
                </a:solidFill>
                <a:latin typeface="Arial" panose="020B0604020202020204" pitchFamily="34" charset="0"/>
                <a:cs typeface="Arial" panose="020B0604020202020204" pitchFamily="34" charset="0"/>
              </a:rPr>
              <a:t>مجموعة متنوعة من </a:t>
            </a:r>
            <a:r>
              <a:rPr lang="ar-JO" sz="9600" b="1" dirty="0">
                <a:solidFill>
                  <a:srgbClr val="FF0000"/>
                </a:solidFill>
                <a:latin typeface="Arial" panose="020B0604020202020204" pitchFamily="34" charset="0"/>
                <a:cs typeface="Arial" panose="020B0604020202020204" pitchFamily="34" charset="0"/>
              </a:rPr>
              <a:t>المعايير والمؤشرات </a:t>
            </a:r>
            <a:r>
              <a:rPr lang="ar-JO" sz="9600" b="1" dirty="0">
                <a:solidFill>
                  <a:schemeClr val="tx1"/>
                </a:solidFill>
                <a:latin typeface="Arial" panose="020B0604020202020204" pitchFamily="34" charset="0"/>
                <a:cs typeface="Arial" panose="020B0604020202020204" pitchFamily="34" charset="0"/>
              </a:rPr>
              <a:t>مثل </a:t>
            </a:r>
            <a:r>
              <a:rPr lang="ar-JO" sz="9600" b="1" dirty="0">
                <a:solidFill>
                  <a:srgbClr val="FF0000"/>
                </a:solidFill>
                <a:latin typeface="Arial" panose="020B0604020202020204" pitchFamily="34" charset="0"/>
                <a:cs typeface="Arial" panose="020B0604020202020204" pitchFamily="34" charset="0"/>
              </a:rPr>
              <a:t>جودة المحتوى التعليمي</a:t>
            </a:r>
            <a:r>
              <a:rPr lang="ar-JO" sz="9600" b="1" dirty="0">
                <a:solidFill>
                  <a:schemeClr val="tx1"/>
                </a:solidFill>
                <a:latin typeface="Arial" panose="020B0604020202020204" pitchFamily="34" charset="0"/>
                <a:cs typeface="Arial" panose="020B0604020202020204" pitchFamily="34" charset="0"/>
              </a:rPr>
              <a:t>، </a:t>
            </a:r>
            <a:r>
              <a:rPr lang="ar-JO" sz="9600" b="1" dirty="0">
                <a:solidFill>
                  <a:srgbClr val="FF0000"/>
                </a:solidFill>
                <a:latin typeface="Arial" panose="020B0604020202020204" pitchFamily="34" charset="0"/>
                <a:cs typeface="Arial" panose="020B0604020202020204" pitchFamily="34" charset="0"/>
              </a:rPr>
              <a:t>وسهولة الوصول</a:t>
            </a:r>
            <a:r>
              <a:rPr lang="ar-JO" sz="9600" b="1" dirty="0">
                <a:solidFill>
                  <a:schemeClr val="tx1"/>
                </a:solidFill>
                <a:latin typeface="Arial" panose="020B0604020202020204" pitchFamily="34" charset="0"/>
                <a:cs typeface="Arial" panose="020B0604020202020204" pitchFamily="34" charset="0"/>
              </a:rPr>
              <a:t>، </a:t>
            </a:r>
            <a:r>
              <a:rPr lang="ar-JO" sz="9600" b="1" dirty="0">
                <a:solidFill>
                  <a:srgbClr val="FF0000"/>
                </a:solidFill>
                <a:latin typeface="Arial" panose="020B0604020202020204" pitchFamily="34" charset="0"/>
                <a:cs typeface="Arial" panose="020B0604020202020204" pitchFamily="34" charset="0"/>
              </a:rPr>
              <a:t>وتجربة المستخدم</a:t>
            </a:r>
            <a:r>
              <a:rPr lang="ar-JO" sz="9600" b="1" dirty="0">
                <a:solidFill>
                  <a:schemeClr val="tx1"/>
                </a:solidFill>
                <a:latin typeface="Arial" panose="020B0604020202020204" pitchFamily="34" charset="0"/>
                <a:cs typeface="Arial" panose="020B0604020202020204" pitchFamily="34" charset="0"/>
              </a:rPr>
              <a:t>، </a:t>
            </a:r>
            <a:r>
              <a:rPr lang="ar-JO" sz="9600" b="1" dirty="0">
                <a:solidFill>
                  <a:srgbClr val="FF0000"/>
                </a:solidFill>
                <a:latin typeface="Arial" panose="020B0604020202020204" pitchFamily="34" charset="0"/>
                <a:cs typeface="Arial" panose="020B0604020202020204" pitchFamily="34" charset="0"/>
              </a:rPr>
              <a:t>والتفاعل بين المدرس والطالب</a:t>
            </a:r>
            <a:r>
              <a:rPr lang="ar-JO" sz="9600" b="1" dirty="0">
                <a:solidFill>
                  <a:schemeClr val="tx1"/>
                </a:solidFill>
                <a:latin typeface="Arial" panose="020B0604020202020204" pitchFamily="34" charset="0"/>
                <a:cs typeface="Arial" panose="020B0604020202020204" pitchFamily="34" charset="0"/>
              </a:rPr>
              <a:t>، </a:t>
            </a:r>
            <a:r>
              <a:rPr lang="ar-JO" sz="9600" b="1" dirty="0" smtClean="0">
                <a:solidFill>
                  <a:schemeClr val="tx1"/>
                </a:solidFill>
                <a:latin typeface="Arial" panose="020B0604020202020204" pitchFamily="34" charset="0"/>
                <a:cs typeface="Arial" panose="020B0604020202020204" pitchFamily="34" charset="0"/>
              </a:rPr>
              <a:t>وهناك </a:t>
            </a:r>
            <a:r>
              <a:rPr lang="ar-JO" sz="9600" b="1" dirty="0">
                <a:solidFill>
                  <a:schemeClr val="tx1"/>
                </a:solidFill>
                <a:latin typeface="Arial" panose="020B0604020202020204" pitchFamily="34" charset="0"/>
                <a:cs typeface="Arial" panose="020B0604020202020204" pitchFamily="34" charset="0"/>
              </a:rPr>
              <a:t>العديد من التصنيفات العالمية </a:t>
            </a:r>
            <a:r>
              <a:rPr lang="ar-JO" sz="9600" b="1" dirty="0" smtClean="0">
                <a:solidFill>
                  <a:schemeClr val="tx1"/>
                </a:solidFill>
                <a:latin typeface="Arial" panose="020B0604020202020204" pitchFamily="34" charset="0"/>
                <a:cs typeface="Arial" panose="020B0604020202020204" pitchFamily="34" charset="0"/>
              </a:rPr>
              <a:t>للتعلم </a:t>
            </a:r>
            <a:r>
              <a:rPr lang="ar-JO" sz="9600" b="1" dirty="0">
                <a:solidFill>
                  <a:schemeClr val="tx1"/>
                </a:solidFill>
                <a:latin typeface="Arial" panose="020B0604020202020204" pitchFamily="34" charset="0"/>
                <a:cs typeface="Arial" panose="020B0604020202020204" pitchFamily="34" charset="0"/>
              </a:rPr>
              <a:t>الإلكتروني ومن أشهرها:</a:t>
            </a:r>
          </a:p>
          <a:p>
            <a:pPr algn="just" rtl="1">
              <a:lnSpc>
                <a:spcPct val="170000"/>
              </a:lnSpc>
              <a:spcBef>
                <a:spcPts val="600"/>
              </a:spcBef>
              <a:spcAft>
                <a:spcPts val="0"/>
              </a:spcAft>
              <a:buSzPct val="200000"/>
              <a:buFont typeface="Arial" panose="020B0604020202020204" pitchFamily="34" charset="0"/>
              <a:buChar char="•"/>
            </a:pPr>
            <a:r>
              <a:rPr lang="ar-JO" sz="8000" b="1" dirty="0">
                <a:solidFill>
                  <a:srgbClr val="FF0000"/>
                </a:solidFill>
                <a:latin typeface="Arial" panose="020B0604020202020204" pitchFamily="34" charset="0"/>
                <a:cs typeface="Arial" panose="020B0604020202020204" pitchFamily="34" charset="0"/>
              </a:rPr>
              <a:t>التصنيف العالمي </a:t>
            </a:r>
            <a:r>
              <a:rPr lang="ar-JO" sz="8000" b="1" dirty="0" smtClean="0">
                <a:solidFill>
                  <a:schemeClr val="tx1"/>
                </a:solidFill>
                <a:latin typeface="Arial" panose="020B0604020202020204" pitchFamily="34" charset="0"/>
                <a:cs typeface="Arial" panose="020B0604020202020204" pitchFamily="34" charset="0"/>
              </a:rPr>
              <a:t>للتعلم </a:t>
            </a:r>
            <a:r>
              <a:rPr lang="ar-JO" sz="8000" b="1" dirty="0">
                <a:solidFill>
                  <a:schemeClr val="tx1"/>
                </a:solidFill>
                <a:latin typeface="Arial" panose="020B0604020202020204" pitchFamily="34" charset="0"/>
                <a:cs typeface="Arial" panose="020B0604020202020204" pitchFamily="34" charset="0"/>
              </a:rPr>
              <a:t>الإلكتروني من قبل</a:t>
            </a:r>
            <a:r>
              <a:rPr lang="en-US" sz="8000" b="1" dirty="0">
                <a:solidFill>
                  <a:schemeClr val="tx1"/>
                </a:solidFill>
                <a:latin typeface="Arial" panose="020B0604020202020204" pitchFamily="34" charset="0"/>
                <a:cs typeface="Arial" panose="020B0604020202020204" pitchFamily="34" charset="0"/>
              </a:rPr>
              <a:t> </a:t>
            </a:r>
            <a:r>
              <a:rPr lang="en-US" sz="8000" b="1" dirty="0">
                <a:solidFill>
                  <a:srgbClr val="FF0000"/>
                </a:solidFill>
                <a:latin typeface="Arial" panose="020B0604020202020204" pitchFamily="34" charset="0"/>
                <a:cs typeface="Arial" panose="020B0604020202020204" pitchFamily="34" charset="0"/>
              </a:rPr>
              <a:t>QS World University </a:t>
            </a:r>
            <a:r>
              <a:rPr lang="en-US" sz="8000" b="1" dirty="0" smtClean="0">
                <a:solidFill>
                  <a:srgbClr val="FF0000"/>
                </a:solidFill>
                <a:latin typeface="Arial" panose="020B0604020202020204" pitchFamily="34" charset="0"/>
                <a:cs typeface="Arial" panose="020B0604020202020204" pitchFamily="34" charset="0"/>
              </a:rPr>
              <a:t>Rankings </a:t>
            </a:r>
            <a:r>
              <a:rPr lang="ar-JO" sz="8000" b="1" dirty="0" smtClean="0">
                <a:solidFill>
                  <a:srgbClr val="FF0000"/>
                </a:solidFill>
                <a:latin typeface="Arial" panose="020B0604020202020204" pitchFamily="34" charset="0"/>
                <a:cs typeface="Arial" panose="020B0604020202020204" pitchFamily="34" charset="0"/>
              </a:rPr>
              <a:t> </a:t>
            </a:r>
            <a:r>
              <a:rPr lang="ar-JO" sz="8000" b="1" dirty="0" smtClean="0">
                <a:solidFill>
                  <a:schemeClr val="tx1"/>
                </a:solidFill>
                <a:latin typeface="Arial" panose="020B0604020202020204" pitchFamily="34" charset="0"/>
                <a:cs typeface="Arial" panose="020B0604020202020204" pitchFamily="34" charset="0"/>
              </a:rPr>
              <a:t>والذي يتم من خلاله تقييم </a:t>
            </a:r>
            <a:r>
              <a:rPr lang="ar-JO" sz="8000" b="1" dirty="0">
                <a:solidFill>
                  <a:schemeClr val="tx1"/>
                </a:solidFill>
                <a:latin typeface="Arial" panose="020B0604020202020204" pitchFamily="34" charset="0"/>
                <a:cs typeface="Arial" panose="020B0604020202020204" pitchFamily="34" charset="0"/>
              </a:rPr>
              <a:t>الجامعات والمؤسسات التعليمية في مجال </a:t>
            </a:r>
            <a:r>
              <a:rPr lang="ar-JO" sz="8000" b="1" dirty="0" smtClean="0">
                <a:solidFill>
                  <a:schemeClr val="tx1"/>
                </a:solidFill>
                <a:latin typeface="Arial" panose="020B0604020202020204" pitchFamily="34" charset="0"/>
                <a:cs typeface="Arial" panose="020B0604020202020204" pitchFamily="34" charset="0"/>
              </a:rPr>
              <a:t>التعلم الإلكتروني، حيث يقدم تصنيفاً للجودة </a:t>
            </a:r>
            <a:r>
              <a:rPr lang="ar-JO" sz="8000" b="1" dirty="0">
                <a:solidFill>
                  <a:schemeClr val="tx1"/>
                </a:solidFill>
                <a:latin typeface="Arial" panose="020B0604020202020204" pitchFamily="34" charset="0"/>
                <a:cs typeface="Arial" panose="020B0604020202020204" pitchFamily="34" charset="0"/>
              </a:rPr>
              <a:t>والتميز في هذا المجال</a:t>
            </a:r>
            <a:r>
              <a:rPr lang="en-US" sz="8000" b="1" dirty="0" smtClean="0">
                <a:solidFill>
                  <a:schemeClr val="tx1"/>
                </a:solidFill>
                <a:latin typeface="Arial" panose="020B0604020202020204" pitchFamily="34" charset="0"/>
                <a:cs typeface="Arial" panose="020B0604020202020204" pitchFamily="34" charset="0"/>
              </a:rPr>
              <a:t>.</a:t>
            </a:r>
            <a:endParaRPr lang="ar-JO" sz="8000" b="1" dirty="0" smtClean="0">
              <a:solidFill>
                <a:schemeClr val="tx1"/>
              </a:solidFill>
              <a:latin typeface="Arial" panose="020B0604020202020204" pitchFamily="34" charset="0"/>
              <a:cs typeface="Arial" panose="020B0604020202020204" pitchFamily="34" charset="0"/>
            </a:endParaRPr>
          </a:p>
          <a:p>
            <a:pPr algn="just" rtl="1">
              <a:lnSpc>
                <a:spcPct val="170000"/>
              </a:lnSpc>
              <a:spcBef>
                <a:spcPts val="600"/>
              </a:spcBef>
              <a:spcAft>
                <a:spcPts val="0"/>
              </a:spcAft>
              <a:buSzPct val="200000"/>
              <a:buFont typeface="Arial" panose="020B0604020202020204" pitchFamily="34" charset="0"/>
              <a:buChar char="•"/>
            </a:pPr>
            <a:r>
              <a:rPr lang="ar-JO" sz="8000" b="1" dirty="0">
                <a:solidFill>
                  <a:srgbClr val="FF0000"/>
                </a:solidFill>
                <a:latin typeface="Arial" panose="020B0604020202020204" pitchFamily="34" charset="0"/>
                <a:cs typeface="Arial" panose="020B0604020202020204" pitchFamily="34" charset="0"/>
              </a:rPr>
              <a:t>التصنيف العالمي </a:t>
            </a:r>
            <a:r>
              <a:rPr lang="ar-JO" sz="8000" b="1" dirty="0" smtClean="0">
                <a:solidFill>
                  <a:schemeClr val="tx1"/>
                </a:solidFill>
                <a:latin typeface="Arial" panose="020B0604020202020204" pitchFamily="34" charset="0"/>
                <a:cs typeface="Arial" panose="020B0604020202020204" pitchFamily="34" charset="0"/>
              </a:rPr>
              <a:t>للتعلم </a:t>
            </a:r>
            <a:r>
              <a:rPr lang="ar-JO" sz="8000" b="1" dirty="0">
                <a:solidFill>
                  <a:schemeClr val="tx1"/>
                </a:solidFill>
                <a:latin typeface="Arial" panose="020B0604020202020204" pitchFamily="34" charset="0"/>
                <a:cs typeface="Arial" panose="020B0604020202020204" pitchFamily="34" charset="0"/>
              </a:rPr>
              <a:t>عن بُعد من </a:t>
            </a:r>
            <a:r>
              <a:rPr lang="ar-JO" sz="8000" b="1" dirty="0" smtClean="0">
                <a:solidFill>
                  <a:schemeClr val="tx1"/>
                </a:solidFill>
                <a:latin typeface="Arial" panose="020B0604020202020204" pitchFamily="34" charset="0"/>
                <a:cs typeface="Arial" panose="020B0604020202020204" pitchFamily="34" charset="0"/>
              </a:rPr>
              <a:t>قبل </a:t>
            </a:r>
            <a:r>
              <a:rPr lang="en-US" sz="8000" b="1" dirty="0" smtClean="0">
                <a:solidFill>
                  <a:schemeClr val="tx1"/>
                </a:solidFill>
                <a:latin typeface="Arial" panose="020B0604020202020204" pitchFamily="34" charset="0"/>
                <a:cs typeface="Arial" panose="020B0604020202020204" pitchFamily="34" charset="0"/>
              </a:rPr>
              <a:t> </a:t>
            </a:r>
            <a:r>
              <a:rPr lang="en-US" sz="8000" b="1" dirty="0">
                <a:solidFill>
                  <a:srgbClr val="FF0000"/>
                </a:solidFill>
                <a:latin typeface="Arial" panose="020B0604020202020204" pitchFamily="34" charset="0"/>
                <a:cs typeface="Arial" panose="020B0604020202020204" pitchFamily="34" charset="0"/>
              </a:rPr>
              <a:t>United Nations Educational, Scientific and Cultural Organization (UNESCO</a:t>
            </a:r>
            <a:r>
              <a:rPr lang="en-US" sz="8000" b="1" dirty="0" smtClean="0">
                <a:solidFill>
                  <a:srgbClr val="FF0000"/>
                </a:solidFill>
                <a:latin typeface="Arial" panose="020B0604020202020204" pitchFamily="34" charset="0"/>
                <a:cs typeface="Arial" panose="020B0604020202020204" pitchFamily="34" charset="0"/>
              </a:rPr>
              <a:t>)</a:t>
            </a:r>
            <a:r>
              <a:rPr lang="ar-JO" sz="8000" b="1" dirty="0" smtClean="0">
                <a:solidFill>
                  <a:srgbClr val="FF0000"/>
                </a:solidFill>
                <a:latin typeface="Arial" panose="020B0604020202020204" pitchFamily="34" charset="0"/>
                <a:cs typeface="Arial" panose="020B0604020202020204" pitchFamily="34" charset="0"/>
              </a:rPr>
              <a:t> </a:t>
            </a:r>
            <a:r>
              <a:rPr lang="ar-JO" sz="8000" b="1" dirty="0" smtClean="0">
                <a:solidFill>
                  <a:schemeClr val="tx1"/>
                </a:solidFill>
                <a:latin typeface="Arial" panose="020B0604020202020204" pitchFamily="34" charset="0"/>
                <a:cs typeface="Arial" panose="020B0604020202020204" pitchFamily="34" charset="0"/>
              </a:rPr>
              <a:t>ويهدف </a:t>
            </a:r>
            <a:r>
              <a:rPr lang="ar-JO" sz="8000" b="1" dirty="0">
                <a:solidFill>
                  <a:schemeClr val="tx1"/>
                </a:solidFill>
                <a:latin typeface="Arial" panose="020B0604020202020204" pitchFamily="34" charset="0"/>
                <a:cs typeface="Arial" panose="020B0604020202020204" pitchFamily="34" charset="0"/>
              </a:rPr>
              <a:t>هذا التصنيف إلى تقييم وتصنيف الجامعات والمؤسسات التعليمية التي تقدم برامج </a:t>
            </a:r>
            <a:r>
              <a:rPr lang="ar-JO" sz="8000" b="1" dirty="0" smtClean="0">
                <a:solidFill>
                  <a:schemeClr val="tx1"/>
                </a:solidFill>
                <a:latin typeface="Arial" panose="020B0604020202020204" pitchFamily="34" charset="0"/>
                <a:cs typeface="Arial" panose="020B0604020202020204" pitchFamily="34" charset="0"/>
              </a:rPr>
              <a:t>التعلم </a:t>
            </a:r>
            <a:r>
              <a:rPr lang="ar-JO" sz="8000" b="1" dirty="0">
                <a:solidFill>
                  <a:schemeClr val="tx1"/>
                </a:solidFill>
                <a:latin typeface="Arial" panose="020B0604020202020204" pitchFamily="34" charset="0"/>
                <a:cs typeface="Arial" panose="020B0604020202020204" pitchFamily="34" charset="0"/>
              </a:rPr>
              <a:t>عن بُعد</a:t>
            </a:r>
            <a:r>
              <a:rPr lang="en-US" sz="8000" b="1" dirty="0" smtClean="0">
                <a:solidFill>
                  <a:schemeClr val="tx1"/>
                </a:solidFill>
                <a:latin typeface="Arial" panose="020B0604020202020204" pitchFamily="34" charset="0"/>
                <a:cs typeface="Arial" panose="020B0604020202020204" pitchFamily="34" charset="0"/>
              </a:rPr>
              <a:t>.</a:t>
            </a:r>
            <a:endParaRPr lang="ar-JO" sz="8000" b="1" dirty="0" smtClean="0">
              <a:solidFill>
                <a:schemeClr val="tx1"/>
              </a:solidFill>
              <a:latin typeface="Arial" panose="020B0604020202020204" pitchFamily="34" charset="0"/>
              <a:cs typeface="Arial" panose="020B0604020202020204" pitchFamily="34" charset="0"/>
            </a:endParaRPr>
          </a:p>
          <a:p>
            <a:pPr algn="just" rtl="1">
              <a:lnSpc>
                <a:spcPct val="170000"/>
              </a:lnSpc>
              <a:spcBef>
                <a:spcPts val="600"/>
              </a:spcBef>
              <a:spcAft>
                <a:spcPts val="0"/>
              </a:spcAft>
              <a:buSzPct val="200000"/>
              <a:buFont typeface="Arial" panose="020B0604020202020204" pitchFamily="34" charset="0"/>
              <a:buChar char="•"/>
            </a:pPr>
            <a:r>
              <a:rPr lang="ar-JO" sz="8000" b="1" dirty="0">
                <a:solidFill>
                  <a:srgbClr val="FF0000"/>
                </a:solidFill>
                <a:latin typeface="Arial" panose="020B0604020202020204" pitchFamily="34" charset="0"/>
                <a:cs typeface="Arial" panose="020B0604020202020204" pitchFamily="34" charset="0"/>
              </a:rPr>
              <a:t>التصنيف العالمي </a:t>
            </a:r>
            <a:r>
              <a:rPr lang="ar-JO" sz="8000" b="1" dirty="0">
                <a:solidFill>
                  <a:schemeClr val="tx1"/>
                </a:solidFill>
                <a:latin typeface="Arial" panose="020B0604020202020204" pitchFamily="34" charset="0"/>
                <a:cs typeface="Arial" panose="020B0604020202020204" pitchFamily="34" charset="0"/>
              </a:rPr>
              <a:t>لأفضل </a:t>
            </a:r>
            <a:r>
              <a:rPr lang="ar-JO" sz="8000" b="1" dirty="0">
                <a:solidFill>
                  <a:srgbClr val="FF0000"/>
                </a:solidFill>
                <a:latin typeface="Arial" panose="020B0604020202020204" pitchFamily="34" charset="0"/>
                <a:cs typeface="Arial" panose="020B0604020202020204" pitchFamily="34" charset="0"/>
              </a:rPr>
              <a:t>المنصات التعليمية </a:t>
            </a:r>
            <a:r>
              <a:rPr lang="ar-JO" sz="8000" b="1" dirty="0">
                <a:solidFill>
                  <a:schemeClr val="tx1"/>
                </a:solidFill>
                <a:latin typeface="Arial" panose="020B0604020202020204" pitchFamily="34" charset="0"/>
                <a:cs typeface="Arial" panose="020B0604020202020204" pitchFamily="34" charset="0"/>
              </a:rPr>
              <a:t>عبر </a:t>
            </a:r>
            <a:r>
              <a:rPr lang="ar-JO" sz="8000" b="1" dirty="0" smtClean="0">
                <a:solidFill>
                  <a:schemeClr val="tx1"/>
                </a:solidFill>
                <a:latin typeface="Arial" panose="020B0604020202020204" pitchFamily="34" charset="0"/>
                <a:cs typeface="Arial" panose="020B0604020202020204" pitchFamily="34" charset="0"/>
              </a:rPr>
              <a:t>الإنترنت، ويعتمد </a:t>
            </a:r>
            <a:r>
              <a:rPr lang="ar-JO" sz="8000" b="1" dirty="0">
                <a:solidFill>
                  <a:schemeClr val="tx1"/>
                </a:solidFill>
                <a:latin typeface="Arial" panose="020B0604020202020204" pitchFamily="34" charset="0"/>
                <a:cs typeface="Arial" panose="020B0604020202020204" pitchFamily="34" charset="0"/>
              </a:rPr>
              <a:t>هذا التصنيف على تقييم </a:t>
            </a:r>
            <a:r>
              <a:rPr lang="ar-JO" sz="8000" b="1" dirty="0">
                <a:solidFill>
                  <a:srgbClr val="FF0000"/>
                </a:solidFill>
                <a:latin typeface="Arial" panose="020B0604020202020204" pitchFamily="34" charset="0"/>
                <a:cs typeface="Arial" panose="020B0604020202020204" pitchFamily="34" charset="0"/>
              </a:rPr>
              <a:t>المنصات والمواقع التعليمية </a:t>
            </a:r>
            <a:r>
              <a:rPr lang="ar-JO" sz="8000" b="1" dirty="0">
                <a:solidFill>
                  <a:schemeClr val="tx1"/>
                </a:solidFill>
                <a:latin typeface="Arial" panose="020B0604020202020204" pitchFamily="34" charset="0"/>
                <a:cs typeface="Arial" panose="020B0604020202020204" pitchFamily="34" charset="0"/>
              </a:rPr>
              <a:t>التي تقدم </a:t>
            </a:r>
            <a:r>
              <a:rPr lang="ar-JO" sz="8000" b="1" dirty="0">
                <a:solidFill>
                  <a:srgbClr val="FF0000"/>
                </a:solidFill>
                <a:latin typeface="Arial" panose="020B0604020202020204" pitchFamily="34" charset="0"/>
                <a:cs typeface="Arial" panose="020B0604020202020204" pitchFamily="34" charset="0"/>
              </a:rPr>
              <a:t>محتوى تعليمي عبر الإنترنت </a:t>
            </a:r>
            <a:r>
              <a:rPr lang="ar-JO" sz="8000" b="1" dirty="0">
                <a:solidFill>
                  <a:schemeClr val="tx1"/>
                </a:solidFill>
                <a:latin typeface="Arial" panose="020B0604020202020204" pitchFamily="34" charset="0"/>
                <a:cs typeface="Arial" panose="020B0604020202020204" pitchFamily="34" charset="0"/>
              </a:rPr>
              <a:t>وتوفر تجارب تعليمية فعالة ومثمرة</a:t>
            </a:r>
            <a:r>
              <a:rPr lang="en-US" sz="8000" b="1" dirty="0">
                <a:solidFill>
                  <a:schemeClr val="tx1"/>
                </a:solidFill>
                <a:latin typeface="Arial" panose="020B0604020202020204" pitchFamily="34" charset="0"/>
                <a:cs typeface="Arial" panose="020B0604020202020204" pitchFamily="34" charset="0"/>
              </a:rPr>
              <a:t>.</a:t>
            </a:r>
          </a:p>
          <a:p>
            <a:pPr algn="just" rtl="1">
              <a:lnSpc>
                <a:spcPct val="170000"/>
              </a:lnSpc>
              <a:buSzPct val="200000"/>
              <a:buFont typeface="Arial" panose="020B0604020202020204" pitchFamily="34" charset="0"/>
              <a:buChar char="•"/>
            </a:pPr>
            <a:endParaRPr lang="en-US" sz="5100" b="1" dirty="0">
              <a:solidFill>
                <a:schemeClr val="tx1"/>
              </a:solidFill>
              <a:latin typeface="Arial" panose="020B0604020202020204" pitchFamily="34" charset="0"/>
              <a:cs typeface="Arial" panose="020B0604020202020204" pitchFamily="34" charset="0"/>
            </a:endParaRPr>
          </a:p>
          <a:p>
            <a:pPr algn="just" rtl="1">
              <a:lnSpc>
                <a:spcPct val="170000"/>
              </a:lnSpc>
              <a:buSzPct val="200000"/>
              <a:buFont typeface="Arial" panose="020B0604020202020204" pitchFamily="34" charset="0"/>
              <a:buChar char="•"/>
            </a:pPr>
            <a:endParaRPr lang="ar-JO" sz="8600" b="1" dirty="0" smtClean="0">
              <a:solidFill>
                <a:schemeClr val="tx1"/>
              </a:solidFill>
              <a:latin typeface="Arial" panose="020B0604020202020204" pitchFamily="34" charset="0"/>
              <a:cs typeface="Arial" panose="020B0604020202020204" pitchFamily="34" charset="0"/>
            </a:endParaRPr>
          </a:p>
          <a:p>
            <a:pPr algn="just" rtl="1">
              <a:lnSpc>
                <a:spcPct val="170000"/>
              </a:lnSpc>
              <a:buSzPct val="200000"/>
              <a:buFont typeface="Arial" panose="020B0604020202020204" pitchFamily="34" charset="0"/>
              <a:buChar char="•"/>
            </a:pPr>
            <a:endParaRPr lang="en-US" sz="8600" b="1" dirty="0">
              <a:solidFill>
                <a:schemeClr val="tx1"/>
              </a:solidFill>
              <a:latin typeface="Arial" panose="020B0604020202020204" pitchFamily="34" charset="0"/>
              <a:cs typeface="Arial" panose="020B0604020202020204" pitchFamily="34" charset="0"/>
            </a:endParaRPr>
          </a:p>
        </p:txBody>
      </p:sp>
      <p:sp>
        <p:nvSpPr>
          <p:cNvPr id="5" name="مستطيل 3"/>
          <p:cNvSpPr/>
          <p:nvPr/>
        </p:nvSpPr>
        <p:spPr>
          <a:xfrm>
            <a:off x="1590261" y="497248"/>
            <a:ext cx="9561443" cy="769441"/>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4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التعلم الالكتروني والتصنيفات العالمية</a:t>
            </a:r>
            <a:endParaRPr lang="ar-EG" sz="44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2219014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520890"/>
            <a:ext cx="10273862" cy="5337110"/>
          </a:xfrm>
        </p:spPr>
        <p:txBody>
          <a:bodyPr>
            <a:normAutofit/>
          </a:bodyPr>
          <a:lstStyle/>
          <a:p>
            <a:pPr algn="just" rtl="1">
              <a:spcAft>
                <a:spcPts val="1200"/>
              </a:spcAft>
              <a:buSzPct val="150000"/>
              <a:buFont typeface="Arial" panose="020B0604020202020204" pitchFamily="34" charset="0"/>
              <a:buChar char="•"/>
            </a:pPr>
            <a:r>
              <a:rPr lang="ar-JO" sz="3800" b="1" dirty="0">
                <a:solidFill>
                  <a:schemeClr val="tx1"/>
                </a:solidFill>
                <a:latin typeface="Arial" panose="020B0604020202020204" pitchFamily="34" charset="0"/>
                <a:cs typeface="Arial" panose="020B0604020202020204" pitchFamily="34" charset="0"/>
              </a:rPr>
              <a:t>التعلم الالكتروني الكامل عن بعد:</a:t>
            </a:r>
          </a:p>
          <a:p>
            <a:pPr marL="1262063" lvl="1" indent="-515938" algn="just" rtl="1">
              <a:buSzPct val="100000"/>
              <a:buFont typeface="+mj-lt"/>
              <a:buAutoNum type="arabicPeriod"/>
            </a:pPr>
            <a:r>
              <a:rPr lang="ar-JO" sz="3300" b="1" i="0" dirty="0" smtClean="0">
                <a:solidFill>
                  <a:srgbClr val="FF0000"/>
                </a:solidFill>
                <a:latin typeface="Arial" panose="020B0604020202020204" pitchFamily="34" charset="0"/>
                <a:cs typeface="Arial" panose="020B0604020202020204" pitchFamily="34" charset="0"/>
              </a:rPr>
              <a:t>2+1 </a:t>
            </a:r>
            <a:r>
              <a:rPr lang="ar-JO" sz="3300" b="1" i="0" dirty="0">
                <a:solidFill>
                  <a:srgbClr val="FF0000"/>
                </a:solidFill>
                <a:latin typeface="Arial" panose="020B0604020202020204" pitchFamily="34" charset="0"/>
                <a:cs typeface="Arial" panose="020B0604020202020204" pitchFamily="34" charset="0"/>
              </a:rPr>
              <a:t>(ثلثان متزان وثلث غير متزامن)</a:t>
            </a:r>
          </a:p>
          <a:p>
            <a:pPr marL="1262063" lvl="1" indent="-515938" algn="just" rtl="1">
              <a:buSzPct val="100000"/>
              <a:buFont typeface="+mj-lt"/>
              <a:buAutoNum type="arabicPeriod"/>
            </a:pPr>
            <a:r>
              <a:rPr lang="ar-JO" sz="3300" b="1" i="0" dirty="0" smtClean="0">
                <a:solidFill>
                  <a:srgbClr val="FF0000"/>
                </a:solidFill>
                <a:latin typeface="Arial" panose="020B0604020202020204" pitchFamily="34" charset="0"/>
                <a:cs typeface="Arial" panose="020B0604020202020204" pitchFamily="34" charset="0"/>
              </a:rPr>
              <a:t>1+2 </a:t>
            </a:r>
            <a:r>
              <a:rPr lang="ar-JO" sz="3300" b="1" i="0" dirty="0">
                <a:solidFill>
                  <a:srgbClr val="FF0000"/>
                </a:solidFill>
                <a:latin typeface="Arial" panose="020B0604020202020204" pitchFamily="34" charset="0"/>
                <a:cs typeface="Arial" panose="020B0604020202020204" pitchFamily="34" charset="0"/>
              </a:rPr>
              <a:t>(ثلث متزامن وثلثان غير متزامن)</a:t>
            </a:r>
          </a:p>
          <a:p>
            <a:pPr marL="1262063" lvl="1" indent="-515938" algn="just" rtl="1">
              <a:buSzPct val="100000"/>
              <a:buFont typeface="+mj-lt"/>
              <a:buAutoNum type="arabicPeriod"/>
            </a:pPr>
            <a:r>
              <a:rPr lang="ar-JO" sz="3300" b="1" i="0" dirty="0">
                <a:solidFill>
                  <a:srgbClr val="FF0000"/>
                </a:solidFill>
                <a:latin typeface="Arial" panose="020B0604020202020204" pitchFamily="34" charset="0"/>
                <a:cs typeface="Arial" panose="020B0604020202020204" pitchFamily="34" charset="0"/>
              </a:rPr>
              <a:t>1+1 (نصف متزامن ونصف غير متزامن</a:t>
            </a:r>
            <a:r>
              <a:rPr lang="ar-JO" sz="3300" b="1" i="0" dirty="0" smtClean="0">
                <a:solidFill>
                  <a:srgbClr val="FF0000"/>
                </a:solidFill>
                <a:latin typeface="Arial" panose="020B0604020202020204" pitchFamily="34" charset="0"/>
                <a:cs typeface="Arial" panose="020B0604020202020204" pitchFamily="34" charset="0"/>
              </a:rPr>
              <a:t>)</a:t>
            </a:r>
          </a:p>
          <a:p>
            <a:pPr marL="746125" lvl="1" indent="0" algn="just" rtl="1">
              <a:buSzPct val="100000"/>
              <a:buNone/>
            </a:pPr>
            <a:endParaRPr lang="ar-JO" sz="2600" b="1" i="0" dirty="0">
              <a:solidFill>
                <a:srgbClr val="FF0000"/>
              </a:solidFill>
              <a:latin typeface="Arial" panose="020B0604020202020204" pitchFamily="34" charset="0"/>
              <a:cs typeface="Arial" panose="020B0604020202020204" pitchFamily="34" charset="0"/>
            </a:endParaRPr>
          </a:p>
          <a:p>
            <a:pPr algn="just" rtl="1">
              <a:spcAft>
                <a:spcPts val="1200"/>
              </a:spcAft>
              <a:buSzPct val="150000"/>
              <a:buFont typeface="Arial" panose="020B0604020202020204" pitchFamily="34" charset="0"/>
              <a:buChar char="•"/>
            </a:pPr>
            <a:r>
              <a:rPr lang="ar-JO" sz="3800" b="1" dirty="0">
                <a:solidFill>
                  <a:schemeClr val="tx1"/>
                </a:solidFill>
                <a:latin typeface="Arial" panose="020B0604020202020204" pitchFamily="34" charset="0"/>
                <a:cs typeface="Arial" panose="020B0604020202020204" pitchFamily="34" charset="0"/>
              </a:rPr>
              <a:t>التعلم المدمج:</a:t>
            </a:r>
          </a:p>
          <a:p>
            <a:pPr marL="1262063" lvl="1" indent="-515938" algn="just" rtl="1">
              <a:buSzPct val="100000"/>
              <a:buFont typeface="+mj-lt"/>
              <a:buAutoNum type="arabicPeriod"/>
            </a:pPr>
            <a:r>
              <a:rPr lang="ar-JO" sz="3000" b="1" i="0" dirty="0" smtClean="0">
                <a:solidFill>
                  <a:srgbClr val="FF0000"/>
                </a:solidFill>
                <a:latin typeface="Arial" panose="020B0604020202020204" pitchFamily="34" charset="0"/>
                <a:cs typeface="Arial" panose="020B0604020202020204" pitchFamily="34" charset="0"/>
              </a:rPr>
              <a:t>2+1 </a:t>
            </a:r>
            <a:r>
              <a:rPr lang="ar-JO" sz="3000" b="1" i="0" dirty="0">
                <a:solidFill>
                  <a:srgbClr val="FF0000"/>
                </a:solidFill>
                <a:latin typeface="Arial" panose="020B0604020202020204" pitchFamily="34" charset="0"/>
                <a:cs typeface="Arial" panose="020B0604020202020204" pitchFamily="34" charset="0"/>
              </a:rPr>
              <a:t>(ثلثان وجاهي وثلث الكتروني غير متزامن)</a:t>
            </a:r>
          </a:p>
          <a:p>
            <a:pPr marL="1262063" lvl="1" indent="-515938" algn="just" rtl="1">
              <a:buSzPct val="100000"/>
              <a:buFont typeface="+mj-lt"/>
              <a:buAutoNum type="arabicPeriod"/>
            </a:pPr>
            <a:r>
              <a:rPr lang="ar-JO" sz="3000" b="1" i="0" dirty="0" smtClean="0">
                <a:solidFill>
                  <a:srgbClr val="FF0000"/>
                </a:solidFill>
                <a:latin typeface="Arial" panose="020B0604020202020204" pitchFamily="34" charset="0"/>
                <a:cs typeface="Arial" panose="020B0604020202020204" pitchFamily="34" charset="0"/>
              </a:rPr>
              <a:t>1+2 </a:t>
            </a:r>
            <a:r>
              <a:rPr lang="ar-JO" sz="3000" b="1" i="0" dirty="0">
                <a:solidFill>
                  <a:srgbClr val="FF0000"/>
                </a:solidFill>
                <a:latin typeface="Arial" panose="020B0604020202020204" pitchFamily="34" charset="0"/>
                <a:cs typeface="Arial" panose="020B0604020202020204" pitchFamily="34" charset="0"/>
              </a:rPr>
              <a:t>(ثلث وجاهي وثلثان الكتروني متزامن وغير متزامن)</a:t>
            </a:r>
          </a:p>
          <a:p>
            <a:pPr marL="1262063" lvl="1" indent="-515938" algn="just" rtl="1">
              <a:buSzPct val="100000"/>
              <a:buFont typeface="+mj-lt"/>
              <a:buAutoNum type="arabicPeriod"/>
            </a:pPr>
            <a:r>
              <a:rPr lang="ar-JO" sz="3000" b="1" i="0" dirty="0">
                <a:solidFill>
                  <a:srgbClr val="FF0000"/>
                </a:solidFill>
                <a:latin typeface="Arial" panose="020B0604020202020204" pitchFamily="34" charset="0"/>
                <a:cs typeface="Arial" panose="020B0604020202020204" pitchFamily="34" charset="0"/>
              </a:rPr>
              <a:t>1+1 (نصف وجاهي ونصف الكتروني غير متزامن)</a:t>
            </a:r>
          </a:p>
          <a:p>
            <a:pPr marL="530225" lvl="1" indent="0" algn="just" rtl="1">
              <a:buSzPct val="70000"/>
              <a:buNone/>
            </a:pPr>
            <a:endParaRPr lang="ar-JO" sz="9000" b="1" dirty="0">
              <a:solidFill>
                <a:srgbClr val="003366"/>
              </a:solidFill>
              <a:latin typeface="Book Antiqua" pitchFamily="18" charset="0"/>
              <a:cs typeface="SKR HEAD1" pitchFamily="2" charset="-78"/>
            </a:endParaRPr>
          </a:p>
          <a:p>
            <a:pPr algn="just" rtl="1">
              <a:buFontTx/>
              <a:buChar char="-"/>
            </a:pPr>
            <a:endParaRPr lang="ar-JO" sz="9000" b="1" dirty="0">
              <a:solidFill>
                <a:srgbClr val="003366"/>
              </a:solidFill>
              <a:latin typeface="Book Antiqua" pitchFamily="18" charset="0"/>
              <a:cs typeface="SKR HEAD1" pitchFamily="2" charset="-78"/>
            </a:endParaRPr>
          </a:p>
          <a:p>
            <a:pPr algn="r" rtl="1"/>
            <a:endParaRPr lang="ar-JO" dirty="0" smtClean="0"/>
          </a:p>
          <a:p>
            <a:pPr algn="r" rtl="1"/>
            <a:endParaRPr lang="ar-JO" dirty="0"/>
          </a:p>
          <a:p>
            <a:pPr algn="r" rtl="1"/>
            <a:endParaRPr lang="ar-JO" dirty="0" smtClean="0"/>
          </a:p>
          <a:p>
            <a:pPr algn="r" rtl="1"/>
            <a:endParaRPr lang="en-US" dirty="0"/>
          </a:p>
        </p:txBody>
      </p:sp>
      <p:sp>
        <p:nvSpPr>
          <p:cNvPr id="5" name="مستطيل 3"/>
          <p:cNvSpPr/>
          <p:nvPr/>
        </p:nvSpPr>
        <p:spPr>
          <a:xfrm>
            <a:off x="1063487" y="258709"/>
            <a:ext cx="10654748" cy="1200329"/>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36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اشكال التعلم الالكتروني ونماذجه المعتمدة ضمن أسس ادماج التعلم الإلكتروني المعمول بها في الهيئة</a:t>
            </a:r>
            <a:endParaRPr lang="ar-EG" sz="36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252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8408" y="1115568"/>
            <a:ext cx="10698480" cy="5742432"/>
          </a:xfrm>
        </p:spPr>
        <p:txBody>
          <a:bodyPr>
            <a:noAutofit/>
          </a:bodyPr>
          <a:lstStyle/>
          <a:p>
            <a:pPr algn="just" rtl="1">
              <a:lnSpc>
                <a:spcPct val="150000"/>
              </a:lnSpc>
              <a:spcBef>
                <a:spcPts val="0"/>
              </a:spcBef>
              <a:spcAft>
                <a:spcPts val="0"/>
              </a:spcAft>
              <a:buSzPct val="200000"/>
              <a:buFont typeface="Arial" panose="020B0604020202020204" pitchFamily="34" charset="0"/>
              <a:buChar char="•"/>
            </a:pPr>
            <a:r>
              <a:rPr lang="ar-JO" sz="2200" b="1" dirty="0">
                <a:solidFill>
                  <a:schemeClr val="tx1"/>
                </a:solidFill>
                <a:latin typeface="Arial" panose="020B0604020202020204" pitchFamily="34" charset="0"/>
                <a:cs typeface="Arial" panose="020B0604020202020204" pitchFamily="34" charset="0"/>
              </a:rPr>
              <a:t>يجب أن توزع </a:t>
            </a:r>
            <a:r>
              <a:rPr lang="ar-JO" sz="2200" b="1" dirty="0">
                <a:solidFill>
                  <a:srgbClr val="FF0000"/>
                </a:solidFill>
                <a:latin typeface="Arial" panose="020B0604020202020204" pitchFamily="34" charset="0"/>
                <a:cs typeface="Arial" panose="020B0604020202020204" pitchFamily="34" charset="0"/>
              </a:rPr>
              <a:t>نسب الإدماج </a:t>
            </a:r>
            <a:r>
              <a:rPr lang="ar-JO" sz="2200" b="1" dirty="0">
                <a:solidFill>
                  <a:schemeClr val="tx1"/>
                </a:solidFill>
                <a:latin typeface="Arial" panose="020B0604020202020204" pitchFamily="34" charset="0"/>
                <a:cs typeface="Arial" panose="020B0604020202020204" pitchFamily="34" charset="0"/>
              </a:rPr>
              <a:t>وموادها على كل </a:t>
            </a:r>
            <a:r>
              <a:rPr lang="ar-JO" sz="2200" b="1" dirty="0">
                <a:solidFill>
                  <a:srgbClr val="FF0000"/>
                </a:solidFill>
                <a:latin typeface="Arial" panose="020B0604020202020204" pitchFamily="34" charset="0"/>
                <a:cs typeface="Arial" panose="020B0604020202020204" pitchFamily="34" charset="0"/>
              </a:rPr>
              <a:t>مستويات البرنامج</a:t>
            </a:r>
            <a:r>
              <a:rPr lang="ar-JO" sz="2200" b="1" dirty="0">
                <a:solidFill>
                  <a:schemeClr val="tx1"/>
                </a:solidFill>
                <a:latin typeface="Arial" panose="020B0604020202020204" pitchFamily="34" charset="0"/>
                <a:cs typeface="Arial" panose="020B0604020202020204" pitchFamily="34" charset="0"/>
              </a:rPr>
              <a:t>، وهذا يطبق على مواد التعلم الالكتروني </a:t>
            </a:r>
            <a:r>
              <a:rPr lang="ar-JO" sz="2200" b="1" dirty="0">
                <a:solidFill>
                  <a:srgbClr val="FF0000"/>
                </a:solidFill>
                <a:latin typeface="Arial" panose="020B0604020202020204" pitchFamily="34" charset="0"/>
                <a:cs typeface="Arial" panose="020B0604020202020204" pitchFamily="34" charset="0"/>
              </a:rPr>
              <a:t>الكامل عن بعد </a:t>
            </a:r>
            <a:r>
              <a:rPr lang="ar-JO" sz="2200" b="1" dirty="0">
                <a:solidFill>
                  <a:schemeClr val="tx1"/>
                </a:solidFill>
                <a:latin typeface="Arial" panose="020B0604020202020204" pitchFamily="34" charset="0"/>
                <a:cs typeface="Arial" panose="020B0604020202020204" pitchFamily="34" charset="0"/>
              </a:rPr>
              <a:t>ومواد التعلم </a:t>
            </a:r>
            <a:r>
              <a:rPr lang="ar-JO" sz="2200" b="1" dirty="0">
                <a:solidFill>
                  <a:srgbClr val="FF0000"/>
                </a:solidFill>
                <a:latin typeface="Arial" panose="020B0604020202020204" pitchFamily="34" charset="0"/>
                <a:cs typeface="Arial" panose="020B0604020202020204" pitchFamily="34" charset="0"/>
              </a:rPr>
              <a:t>المدمج</a:t>
            </a:r>
            <a:r>
              <a:rPr lang="ar-JO" sz="2200" b="1" dirty="0">
                <a:solidFill>
                  <a:schemeClr val="tx1"/>
                </a:solidFill>
                <a:latin typeface="Arial" panose="020B0604020202020204" pitchFamily="34" charset="0"/>
                <a:cs typeface="Arial" panose="020B0604020202020204" pitchFamily="34" charset="0"/>
              </a:rPr>
              <a:t>.</a:t>
            </a:r>
          </a:p>
          <a:p>
            <a:pPr marL="384048" lvl="1" algn="just" rtl="1">
              <a:lnSpc>
                <a:spcPct val="150000"/>
              </a:lnSpc>
              <a:spcBef>
                <a:spcPts val="0"/>
              </a:spcBef>
              <a:spcAft>
                <a:spcPts val="0"/>
              </a:spcAft>
              <a:buSzPct val="200000"/>
              <a:buFont typeface="Arial" panose="020B0604020202020204" pitchFamily="34" charset="0"/>
              <a:buChar char="•"/>
            </a:pPr>
            <a:r>
              <a:rPr lang="ar-JO" sz="2200" b="1" i="0" dirty="0">
                <a:solidFill>
                  <a:srgbClr val="FF0000"/>
                </a:solidFill>
                <a:latin typeface="Arial" panose="020B0604020202020204" pitchFamily="34" charset="0"/>
                <a:cs typeface="Arial" panose="020B0604020202020204" pitchFamily="34" charset="0"/>
              </a:rPr>
              <a:t>مستويات البرنامج </a:t>
            </a:r>
            <a:r>
              <a:rPr lang="ar-JO" sz="2200" b="1" i="0" dirty="0">
                <a:solidFill>
                  <a:schemeClr val="tx1"/>
                </a:solidFill>
                <a:latin typeface="Arial" panose="020B0604020202020204" pitchFamily="34" charset="0"/>
                <a:cs typeface="Arial" panose="020B0604020202020204" pitchFamily="34" charset="0"/>
              </a:rPr>
              <a:t>للبكالوريوس ممثلة بأرقام المواد وهي إما 4 أو 5 مستويات حسب عدد سنوات البرنامج:</a:t>
            </a:r>
          </a:p>
          <a:p>
            <a:pPr lvl="1" algn="just" rtl="1">
              <a:lnSpc>
                <a:spcPct val="120000"/>
              </a:lnSpc>
              <a:buFontTx/>
              <a:buChar char="-"/>
            </a:pPr>
            <a:r>
              <a:rPr lang="ar-JO" b="1" dirty="0" smtClean="0">
                <a:solidFill>
                  <a:srgbClr val="FF0000"/>
                </a:solidFill>
                <a:latin typeface="Arial" panose="020B0604020202020204" pitchFamily="34" charset="0"/>
                <a:cs typeface="Arial" panose="020B0604020202020204" pitchFamily="34" charset="0"/>
              </a:rPr>
              <a:t>مواد مستوى 100</a:t>
            </a:r>
          </a:p>
          <a:p>
            <a:pPr lvl="1" algn="just" rtl="1">
              <a:lnSpc>
                <a:spcPct val="120000"/>
              </a:lnSpc>
              <a:buFontTx/>
              <a:buChar char="-"/>
            </a:pPr>
            <a:r>
              <a:rPr lang="ar-JO" b="1" dirty="0">
                <a:solidFill>
                  <a:srgbClr val="FF0000"/>
                </a:solidFill>
                <a:latin typeface="Arial" panose="020B0604020202020204" pitchFamily="34" charset="0"/>
                <a:cs typeface="Arial" panose="020B0604020202020204" pitchFamily="34" charset="0"/>
              </a:rPr>
              <a:t>مواد مستوى </a:t>
            </a:r>
            <a:r>
              <a:rPr lang="ar-JO" b="1" dirty="0" smtClean="0">
                <a:solidFill>
                  <a:srgbClr val="FF0000"/>
                </a:solidFill>
                <a:latin typeface="Arial" panose="020B0604020202020204" pitchFamily="34" charset="0"/>
                <a:cs typeface="Arial" panose="020B0604020202020204" pitchFamily="34" charset="0"/>
              </a:rPr>
              <a:t>200</a:t>
            </a:r>
          </a:p>
          <a:p>
            <a:pPr lvl="1" algn="just" rtl="1">
              <a:lnSpc>
                <a:spcPct val="120000"/>
              </a:lnSpc>
              <a:buFontTx/>
              <a:buChar char="-"/>
            </a:pPr>
            <a:r>
              <a:rPr lang="ar-JO" b="1" dirty="0">
                <a:solidFill>
                  <a:srgbClr val="FF0000"/>
                </a:solidFill>
                <a:latin typeface="Arial" panose="020B0604020202020204" pitchFamily="34" charset="0"/>
                <a:cs typeface="Arial" panose="020B0604020202020204" pitchFamily="34" charset="0"/>
              </a:rPr>
              <a:t>مواد مستوى </a:t>
            </a:r>
            <a:r>
              <a:rPr lang="ar-JO" b="1" dirty="0" smtClean="0">
                <a:solidFill>
                  <a:srgbClr val="FF0000"/>
                </a:solidFill>
                <a:latin typeface="Arial" panose="020B0604020202020204" pitchFamily="34" charset="0"/>
                <a:cs typeface="Arial" panose="020B0604020202020204" pitchFamily="34" charset="0"/>
              </a:rPr>
              <a:t>300</a:t>
            </a:r>
            <a:endParaRPr lang="ar-JO" b="1" dirty="0">
              <a:solidFill>
                <a:srgbClr val="FF0000"/>
              </a:solidFill>
              <a:latin typeface="Arial" panose="020B0604020202020204" pitchFamily="34" charset="0"/>
              <a:cs typeface="Arial" panose="020B0604020202020204" pitchFamily="34" charset="0"/>
            </a:endParaRPr>
          </a:p>
          <a:p>
            <a:pPr lvl="1" algn="just" rtl="1">
              <a:lnSpc>
                <a:spcPct val="120000"/>
              </a:lnSpc>
              <a:buFontTx/>
              <a:buChar char="-"/>
            </a:pPr>
            <a:r>
              <a:rPr lang="ar-JO" b="1" dirty="0">
                <a:solidFill>
                  <a:srgbClr val="FF0000"/>
                </a:solidFill>
                <a:latin typeface="Arial" panose="020B0604020202020204" pitchFamily="34" charset="0"/>
                <a:cs typeface="Arial" panose="020B0604020202020204" pitchFamily="34" charset="0"/>
              </a:rPr>
              <a:t>مواد مستوى </a:t>
            </a:r>
            <a:r>
              <a:rPr lang="ar-JO" b="1" dirty="0" smtClean="0">
                <a:solidFill>
                  <a:srgbClr val="FF0000"/>
                </a:solidFill>
                <a:latin typeface="Arial" panose="020B0604020202020204" pitchFamily="34" charset="0"/>
                <a:cs typeface="Arial" panose="020B0604020202020204" pitchFamily="34" charset="0"/>
              </a:rPr>
              <a:t>400</a:t>
            </a:r>
            <a:endParaRPr lang="ar-JO" b="1" dirty="0">
              <a:solidFill>
                <a:srgbClr val="FF0000"/>
              </a:solidFill>
              <a:latin typeface="Arial" panose="020B0604020202020204" pitchFamily="34" charset="0"/>
              <a:cs typeface="Arial" panose="020B0604020202020204" pitchFamily="34" charset="0"/>
            </a:endParaRPr>
          </a:p>
          <a:p>
            <a:pPr lvl="1" algn="just" rtl="1">
              <a:lnSpc>
                <a:spcPct val="120000"/>
              </a:lnSpc>
              <a:buFontTx/>
              <a:buChar char="-"/>
            </a:pPr>
            <a:r>
              <a:rPr lang="ar-JO" b="1" dirty="0">
                <a:solidFill>
                  <a:srgbClr val="FF0000"/>
                </a:solidFill>
                <a:latin typeface="Arial" panose="020B0604020202020204" pitchFamily="34" charset="0"/>
                <a:cs typeface="Arial" panose="020B0604020202020204" pitchFamily="34" charset="0"/>
              </a:rPr>
              <a:t>مواد مستوى </a:t>
            </a:r>
            <a:r>
              <a:rPr lang="ar-JO" b="1" dirty="0" smtClean="0">
                <a:solidFill>
                  <a:srgbClr val="FF0000"/>
                </a:solidFill>
                <a:latin typeface="Arial" panose="020B0604020202020204" pitchFamily="34" charset="0"/>
                <a:cs typeface="Arial" panose="020B0604020202020204" pitchFamily="34" charset="0"/>
              </a:rPr>
              <a:t>500</a:t>
            </a:r>
          </a:p>
          <a:p>
            <a:pPr marL="384048" lvl="1" algn="just" rtl="1">
              <a:lnSpc>
                <a:spcPct val="150000"/>
              </a:lnSpc>
              <a:spcBef>
                <a:spcPts val="0"/>
              </a:spcBef>
              <a:spcAft>
                <a:spcPts val="0"/>
              </a:spcAft>
              <a:buSzPct val="200000"/>
              <a:buFont typeface="Arial" panose="020B0604020202020204" pitchFamily="34" charset="0"/>
              <a:buChar char="•"/>
            </a:pPr>
            <a:r>
              <a:rPr lang="ar-JO" sz="2200" b="1" i="0" dirty="0">
                <a:solidFill>
                  <a:schemeClr val="tx1"/>
                </a:solidFill>
                <a:latin typeface="Arial" panose="020B0604020202020204" pitchFamily="34" charset="0"/>
                <a:cs typeface="Arial" panose="020B0604020202020204" pitchFamily="34" charset="0"/>
              </a:rPr>
              <a:t>مستويات مواد </a:t>
            </a:r>
            <a:r>
              <a:rPr lang="ar-JO" sz="2200" b="1" i="0" dirty="0">
                <a:solidFill>
                  <a:srgbClr val="FF0000"/>
                </a:solidFill>
                <a:latin typeface="Arial" panose="020B0604020202020204" pitchFamily="34" charset="0"/>
                <a:cs typeface="Arial" panose="020B0604020202020204" pitchFamily="34" charset="0"/>
              </a:rPr>
              <a:t>الدراسات </a:t>
            </a:r>
            <a:r>
              <a:rPr lang="ar-JO" sz="2200" b="1" i="0" dirty="0" smtClean="0">
                <a:solidFill>
                  <a:srgbClr val="FF0000"/>
                </a:solidFill>
                <a:latin typeface="Arial" panose="020B0604020202020204" pitchFamily="34" charset="0"/>
                <a:cs typeface="Arial" panose="020B0604020202020204" pitchFamily="34" charset="0"/>
              </a:rPr>
              <a:t>العليا</a:t>
            </a:r>
            <a:r>
              <a:rPr lang="ar-JO" sz="2200" b="1" i="0" dirty="0" smtClean="0">
                <a:solidFill>
                  <a:schemeClr val="tx1"/>
                </a:solidFill>
                <a:latin typeface="Arial" panose="020B0604020202020204" pitchFamily="34" charset="0"/>
                <a:cs typeface="Arial" panose="020B0604020202020204" pitchFamily="34" charset="0"/>
              </a:rPr>
              <a:t>.</a:t>
            </a:r>
          </a:p>
          <a:p>
            <a:pPr marL="384048" lvl="1" algn="just" rtl="1">
              <a:lnSpc>
                <a:spcPct val="150000"/>
              </a:lnSpc>
              <a:spcBef>
                <a:spcPts val="0"/>
              </a:spcBef>
              <a:spcAft>
                <a:spcPts val="0"/>
              </a:spcAft>
              <a:buSzPct val="200000"/>
              <a:buFont typeface="Arial" panose="020B0604020202020204" pitchFamily="34" charset="0"/>
              <a:buChar char="•"/>
            </a:pPr>
            <a:r>
              <a:rPr lang="ar-SA" sz="2200" b="1" i="0" dirty="0">
                <a:solidFill>
                  <a:srgbClr val="FF0000"/>
                </a:solidFill>
                <a:latin typeface="Arial" panose="020B0604020202020204" pitchFamily="34" charset="0"/>
                <a:cs typeface="Arial" panose="020B0604020202020204" pitchFamily="34" charset="0"/>
              </a:rPr>
              <a:t>البرنامج المتنوع:</a:t>
            </a:r>
            <a:r>
              <a:rPr lang="ar-JO" sz="2200" b="1" i="0" dirty="0">
                <a:solidFill>
                  <a:srgbClr val="FF0000"/>
                </a:solidFill>
                <a:latin typeface="Arial" panose="020B0604020202020204" pitchFamily="34" charset="0"/>
                <a:cs typeface="Arial" panose="020B0604020202020204" pitchFamily="34" charset="0"/>
              </a:rPr>
              <a:t> </a:t>
            </a:r>
            <a:r>
              <a:rPr lang="ar-SA" sz="2200" b="1" i="0" dirty="0">
                <a:solidFill>
                  <a:schemeClr val="tx1"/>
                </a:solidFill>
                <a:latin typeface="Arial" panose="020B0604020202020204" pitchFamily="34" charset="0"/>
                <a:cs typeface="Arial" panose="020B0604020202020204" pitchFamily="34" charset="0"/>
              </a:rPr>
              <a:t>البرنامج الذي يستخدم في مواده الأنواع الثلاثة من التعلم </a:t>
            </a:r>
            <a:r>
              <a:rPr lang="ar-SA" sz="2200" b="1" i="0" dirty="0">
                <a:solidFill>
                  <a:srgbClr val="FF0000"/>
                </a:solidFill>
                <a:latin typeface="Arial" panose="020B0604020202020204" pitchFamily="34" charset="0"/>
                <a:cs typeface="Arial" panose="020B0604020202020204" pitchFamily="34" charset="0"/>
              </a:rPr>
              <a:t>الوجاهي</a:t>
            </a:r>
            <a:r>
              <a:rPr lang="ar-SA" sz="2200" b="1" i="0" dirty="0">
                <a:solidFill>
                  <a:schemeClr val="tx1"/>
                </a:solidFill>
                <a:latin typeface="Arial" panose="020B0604020202020204" pitchFamily="34" charset="0"/>
                <a:cs typeface="Arial" panose="020B0604020202020204" pitchFamily="34" charset="0"/>
              </a:rPr>
              <a:t> والتعلم </a:t>
            </a:r>
            <a:r>
              <a:rPr lang="ar-SA" sz="2200" b="1" i="0" dirty="0">
                <a:solidFill>
                  <a:srgbClr val="FF0000"/>
                </a:solidFill>
                <a:latin typeface="Arial" panose="020B0604020202020204" pitchFamily="34" charset="0"/>
                <a:cs typeface="Arial" panose="020B0604020202020204" pitchFamily="34" charset="0"/>
              </a:rPr>
              <a:t>المدمج</a:t>
            </a:r>
            <a:r>
              <a:rPr lang="ar-SA" sz="2200" b="1" i="0" dirty="0">
                <a:solidFill>
                  <a:schemeClr val="tx1"/>
                </a:solidFill>
                <a:latin typeface="Arial" panose="020B0604020202020204" pitchFamily="34" charset="0"/>
                <a:cs typeface="Arial" panose="020B0604020202020204" pitchFamily="34" charset="0"/>
              </a:rPr>
              <a:t> والتعلم </a:t>
            </a:r>
            <a:r>
              <a:rPr lang="ar-SA" sz="2200" b="1" i="0" dirty="0">
                <a:solidFill>
                  <a:srgbClr val="FF0000"/>
                </a:solidFill>
                <a:latin typeface="Arial" panose="020B0604020202020204" pitchFamily="34" charset="0"/>
                <a:cs typeface="Arial" panose="020B0604020202020204" pitchFamily="34" charset="0"/>
              </a:rPr>
              <a:t>الإلكتروني</a:t>
            </a:r>
            <a:r>
              <a:rPr lang="ar-SA" sz="2200" b="1" i="0" dirty="0">
                <a:solidFill>
                  <a:schemeClr val="tx1"/>
                </a:solidFill>
                <a:latin typeface="Arial" panose="020B0604020202020204" pitchFamily="34" charset="0"/>
                <a:cs typeface="Arial" panose="020B0604020202020204" pitchFamily="34" charset="0"/>
              </a:rPr>
              <a:t> </a:t>
            </a:r>
            <a:r>
              <a:rPr lang="ar-SA" sz="2200" b="1" i="0" dirty="0">
                <a:solidFill>
                  <a:srgbClr val="FF0000"/>
                </a:solidFill>
                <a:latin typeface="Arial" panose="020B0604020202020204" pitchFamily="34" charset="0"/>
                <a:cs typeface="Arial" panose="020B0604020202020204" pitchFamily="34" charset="0"/>
              </a:rPr>
              <a:t>الكامل عن بعد</a:t>
            </a:r>
            <a:r>
              <a:rPr lang="ar-SA" sz="2200" b="1" i="0" dirty="0" smtClean="0">
                <a:solidFill>
                  <a:schemeClr val="tx1"/>
                </a:solidFill>
                <a:latin typeface="Arial" panose="020B0604020202020204" pitchFamily="34" charset="0"/>
                <a:cs typeface="Arial" panose="020B0604020202020204" pitchFamily="34" charset="0"/>
              </a:rPr>
              <a:t>.</a:t>
            </a:r>
            <a:endParaRPr lang="en-US" sz="2200" dirty="0"/>
          </a:p>
        </p:txBody>
      </p:sp>
      <p:sp>
        <p:nvSpPr>
          <p:cNvPr id="5" name="مستطيل 3"/>
          <p:cNvSpPr/>
          <p:nvPr/>
        </p:nvSpPr>
        <p:spPr>
          <a:xfrm>
            <a:off x="2462440" y="259504"/>
            <a:ext cx="7093040" cy="769441"/>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4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نسب الإدماج</a:t>
            </a:r>
            <a:endParaRPr lang="ar-EG" sz="44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1287168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379" y="1061544"/>
            <a:ext cx="11035861" cy="5447645"/>
          </a:xfrm>
          <a:prstGeom prst="rect">
            <a:avLst/>
          </a:prstGeom>
        </p:spPr>
        <p:txBody>
          <a:bodyPr wrap="square">
            <a:spAutoFit/>
          </a:bodyPr>
          <a:lstStyle/>
          <a:p>
            <a:pPr marL="384048" lvl="1" indent="-384048" algn="just" defTabSz="914400" rtl="1">
              <a:spcAft>
                <a:spcPts val="1200"/>
              </a:spcAft>
              <a:buSzPct val="200000"/>
              <a:buFont typeface="Arial" panose="020B0604020202020204" pitchFamily="34" charset="0"/>
              <a:buChar char="•"/>
            </a:pPr>
            <a:r>
              <a:rPr lang="ar-SA" sz="2400" b="1" dirty="0">
                <a:latin typeface="Arial" panose="020B0604020202020204" pitchFamily="34" charset="0"/>
                <a:cs typeface="Arial" panose="020B0604020202020204" pitchFamily="34" charset="0"/>
              </a:rPr>
              <a:t>تلتزم مؤسسات التعليم العالي بإعادة </a:t>
            </a:r>
            <a:r>
              <a:rPr lang="ar-SA" sz="2400" b="1" dirty="0">
                <a:solidFill>
                  <a:srgbClr val="FF0000"/>
                </a:solidFill>
                <a:latin typeface="Arial" panose="020B0604020202020204" pitchFamily="34" charset="0"/>
                <a:cs typeface="Arial" panose="020B0604020202020204" pitchFamily="34" charset="0"/>
              </a:rPr>
              <a:t>هيكلة البرامج الأكاديمية وخطط المواد</a:t>
            </a:r>
            <a:r>
              <a:rPr lang="ar-JO" sz="2400" b="1" dirty="0">
                <a:latin typeface="Arial" panose="020B0604020202020204" pitchFamily="34" charset="0"/>
                <a:cs typeface="Arial" panose="020B0604020202020204" pitchFamily="34" charset="0"/>
              </a:rPr>
              <a:t>، ولجميع الدرجات العلمية،</a:t>
            </a:r>
            <a:r>
              <a:rPr lang="ar-SA" sz="2400" b="1" dirty="0">
                <a:latin typeface="Arial" panose="020B0604020202020204" pitchFamily="34" charset="0"/>
                <a:cs typeface="Arial" panose="020B0604020202020204" pitchFamily="34" charset="0"/>
              </a:rPr>
              <a:t> بما يتناسب مع متطلبات </a:t>
            </a:r>
            <a:r>
              <a:rPr lang="ar-SA" sz="2400" b="1" dirty="0">
                <a:solidFill>
                  <a:srgbClr val="FF0000"/>
                </a:solidFill>
                <a:latin typeface="Arial" panose="020B0604020202020204" pitchFamily="34" charset="0"/>
                <a:cs typeface="Arial" panose="020B0604020202020204" pitchFamily="34" charset="0"/>
              </a:rPr>
              <a:t>إدماج التعلم الالكتروني </a:t>
            </a:r>
            <a:r>
              <a:rPr lang="ar-SA" sz="2400" b="1" dirty="0">
                <a:latin typeface="Arial" panose="020B0604020202020204" pitchFamily="34" charset="0"/>
                <a:cs typeface="Arial" panose="020B0604020202020204" pitchFamily="34" charset="0"/>
              </a:rPr>
              <a:t>فيها </a:t>
            </a:r>
            <a:r>
              <a:rPr lang="ar-JO" sz="2400" b="1" dirty="0">
                <a:latin typeface="Arial" panose="020B0604020202020204" pitchFamily="34" charset="0"/>
                <a:cs typeface="Arial" panose="020B0604020202020204" pitchFamily="34" charset="0"/>
              </a:rPr>
              <a:t>تحقيقاً</a:t>
            </a:r>
            <a:r>
              <a:rPr lang="ar-SA" sz="2400" b="1" dirty="0">
                <a:latin typeface="Arial" panose="020B0604020202020204" pitchFamily="34" charset="0"/>
                <a:cs typeface="Arial" panose="020B0604020202020204" pitchFamily="34" charset="0"/>
              </a:rPr>
              <a:t> لمفهوم </a:t>
            </a:r>
            <a:r>
              <a:rPr lang="ar-SA" sz="2400" b="1" dirty="0">
                <a:solidFill>
                  <a:srgbClr val="FF0000"/>
                </a:solidFill>
                <a:latin typeface="Arial" panose="020B0604020202020204" pitchFamily="34" charset="0"/>
                <a:cs typeface="Arial" panose="020B0604020202020204" pitchFamily="34" charset="0"/>
              </a:rPr>
              <a:t>البرنامج المتنوع</a:t>
            </a:r>
            <a:r>
              <a:rPr lang="ar-SA" sz="2400" b="1" dirty="0">
                <a:latin typeface="Arial" panose="020B0604020202020204" pitchFamily="34" charset="0"/>
                <a:cs typeface="Arial" panose="020B0604020202020204" pitchFamily="34" charset="0"/>
              </a:rPr>
              <a:t>، وعلى النحو الآتي:</a:t>
            </a:r>
            <a:endParaRPr lang="ar-JO" sz="2400" b="1" dirty="0">
              <a:latin typeface="Arial" panose="020B0604020202020204" pitchFamily="34" charset="0"/>
              <a:cs typeface="Arial" panose="020B0604020202020204" pitchFamily="34" charset="0"/>
            </a:endParaRPr>
          </a:p>
          <a:p>
            <a:pPr marL="1030288" lvl="0" indent="-284163" algn="just" rtl="1">
              <a:buSzPct val="100000"/>
              <a:buFont typeface="+mj-lt"/>
              <a:buAutoNum type="arabicPeriod"/>
            </a:pPr>
            <a:r>
              <a:rPr lang="ar-SA" sz="2000" b="1" dirty="0" smtClean="0">
                <a:latin typeface="Arial" panose="020B0604020202020204" pitchFamily="34" charset="0"/>
                <a:cs typeface="Arial" panose="020B0604020202020204" pitchFamily="34" charset="0"/>
              </a:rPr>
              <a:t>ملاءمة </a:t>
            </a:r>
            <a:r>
              <a:rPr lang="ar-SA" sz="2000" b="1" dirty="0">
                <a:solidFill>
                  <a:srgbClr val="FF0000"/>
                </a:solidFill>
                <a:latin typeface="Arial" panose="020B0604020202020204" pitchFamily="34" charset="0"/>
                <a:cs typeface="Arial" panose="020B0604020202020204" pitchFamily="34" charset="0"/>
              </a:rPr>
              <a:t>رؤية</a:t>
            </a:r>
            <a:r>
              <a:rPr lang="ar-SA" sz="2000" b="1" dirty="0">
                <a:latin typeface="Arial" panose="020B0604020202020204" pitchFamily="34" charset="0"/>
                <a:cs typeface="Arial" panose="020B0604020202020204" pitchFamily="34" charset="0"/>
              </a:rPr>
              <a:t> البرنامج الأكاديمي و</a:t>
            </a:r>
            <a:r>
              <a:rPr lang="ar-SA" sz="2000" b="1" dirty="0">
                <a:solidFill>
                  <a:srgbClr val="FF0000"/>
                </a:solidFill>
                <a:latin typeface="Arial" panose="020B0604020202020204" pitchFamily="34" charset="0"/>
                <a:cs typeface="Arial" panose="020B0604020202020204" pitchFamily="34" charset="0"/>
              </a:rPr>
              <a:t>رسالته</a:t>
            </a:r>
            <a:r>
              <a:rPr lang="ar-SA" sz="2000" b="1" dirty="0">
                <a:latin typeface="Arial" panose="020B0604020202020204" pitchFamily="34" charset="0"/>
                <a:cs typeface="Arial" panose="020B0604020202020204" pitchFamily="34" charset="0"/>
              </a:rPr>
              <a:t> و</a:t>
            </a:r>
            <a:r>
              <a:rPr lang="ar-SA" sz="2000" b="1" dirty="0">
                <a:solidFill>
                  <a:srgbClr val="FF0000"/>
                </a:solidFill>
                <a:latin typeface="Arial" panose="020B0604020202020204" pitchFamily="34" charset="0"/>
                <a:cs typeface="Arial" panose="020B0604020202020204" pitchFamily="34" charset="0"/>
              </a:rPr>
              <a:t>وصفه العام </a:t>
            </a:r>
            <a:r>
              <a:rPr lang="ar-SA" sz="2000" b="1" dirty="0">
                <a:latin typeface="Arial" panose="020B0604020202020204" pitchFamily="34" charset="0"/>
                <a:cs typeface="Arial" panose="020B0604020202020204" pitchFamily="34" charset="0"/>
              </a:rPr>
              <a:t>و</a:t>
            </a:r>
            <a:r>
              <a:rPr lang="ar-SA" sz="2000" b="1" dirty="0">
                <a:solidFill>
                  <a:srgbClr val="FF0000"/>
                </a:solidFill>
                <a:latin typeface="Arial" panose="020B0604020202020204" pitchFamily="34" charset="0"/>
                <a:cs typeface="Arial" panose="020B0604020202020204" pitchFamily="34" charset="0"/>
              </a:rPr>
              <a:t>أهدافه</a:t>
            </a:r>
            <a:r>
              <a:rPr lang="ar-SA" sz="2000" b="1" dirty="0">
                <a:latin typeface="Arial" panose="020B0604020202020204" pitchFamily="34" charset="0"/>
                <a:cs typeface="Arial" panose="020B0604020202020204" pitchFamily="34" charset="0"/>
              </a:rPr>
              <a:t> و</a:t>
            </a:r>
            <a:r>
              <a:rPr lang="ar-SA" sz="2000" b="1" dirty="0">
                <a:solidFill>
                  <a:srgbClr val="FF0000"/>
                </a:solidFill>
                <a:latin typeface="Arial" panose="020B0604020202020204" pitchFamily="34" charset="0"/>
                <a:cs typeface="Arial" panose="020B0604020202020204" pitchFamily="34" charset="0"/>
              </a:rPr>
              <a:t>نتاجاته التعلّمية </a:t>
            </a:r>
            <a:r>
              <a:rPr lang="ar-SA" sz="2000" b="1" dirty="0">
                <a:latin typeface="Arial" panose="020B0604020202020204" pitchFamily="34" charset="0"/>
                <a:cs typeface="Arial" panose="020B0604020202020204" pitchFamily="34" charset="0"/>
              </a:rPr>
              <a:t>لتتلاءم مع متطلبات </a:t>
            </a:r>
            <a:r>
              <a:rPr lang="ar-SA" sz="2000" b="1" dirty="0">
                <a:solidFill>
                  <a:srgbClr val="FF0000"/>
                </a:solidFill>
                <a:latin typeface="Arial" panose="020B0604020202020204" pitchFamily="34" charset="0"/>
                <a:cs typeface="Arial" panose="020B0604020202020204" pitchFamily="34" charset="0"/>
              </a:rPr>
              <a:t>إدماج التعلم الإلكتروني </a:t>
            </a:r>
            <a:r>
              <a:rPr lang="ar-SA" sz="2000" b="1" dirty="0">
                <a:latin typeface="Arial" panose="020B0604020202020204" pitchFamily="34" charset="0"/>
                <a:cs typeface="Arial" panose="020B0604020202020204" pitchFamily="34" charset="0"/>
              </a:rPr>
              <a:t>في مؤسسات التعليم العالي و</a:t>
            </a:r>
            <a:r>
              <a:rPr lang="ar-SA" sz="2000" b="1" dirty="0">
                <a:solidFill>
                  <a:srgbClr val="FF0000"/>
                </a:solidFill>
                <a:latin typeface="Arial" panose="020B0604020202020204" pitchFamily="34" charset="0"/>
                <a:cs typeface="Arial" panose="020B0604020202020204" pitchFamily="34" charset="0"/>
              </a:rPr>
              <a:t>آلياته</a:t>
            </a:r>
            <a:r>
              <a:rPr lang="ar-SA" sz="2000" b="1" dirty="0">
                <a:latin typeface="Arial" panose="020B0604020202020204" pitchFamily="34" charset="0"/>
                <a:cs typeface="Arial" panose="020B0604020202020204" pitchFamily="34" charset="0"/>
              </a:rPr>
              <a:t> </a:t>
            </a:r>
            <a:r>
              <a:rPr lang="ar-SA" sz="2000" b="1" dirty="0">
                <a:solidFill>
                  <a:srgbClr val="FF0000"/>
                </a:solidFill>
                <a:latin typeface="Arial" panose="020B0604020202020204" pitchFamily="34" charset="0"/>
                <a:cs typeface="Arial" panose="020B0604020202020204" pitchFamily="34" charset="0"/>
              </a:rPr>
              <a:t>ومكونات البرنامج الأكاديمي </a:t>
            </a:r>
            <a:r>
              <a:rPr lang="ar-SA" sz="2000" b="1" dirty="0">
                <a:latin typeface="Arial" panose="020B0604020202020204" pitchFamily="34" charset="0"/>
                <a:cs typeface="Arial" panose="020B0604020202020204" pitchFamily="34" charset="0"/>
              </a:rPr>
              <a:t>المتنوع </a:t>
            </a:r>
            <a:r>
              <a:rPr lang="ar-SA" sz="2000" b="1" dirty="0">
                <a:solidFill>
                  <a:srgbClr val="FF0000"/>
                </a:solidFill>
                <a:latin typeface="Arial" panose="020B0604020202020204" pitchFamily="34" charset="0"/>
                <a:cs typeface="Arial" panose="020B0604020202020204" pitchFamily="34" charset="0"/>
              </a:rPr>
              <a:t>وطرق تدريسه وتقويمه</a:t>
            </a:r>
            <a:r>
              <a:rPr lang="ar-SA" sz="2000" b="1" dirty="0">
                <a:latin typeface="Arial" panose="020B0604020202020204" pitchFamily="34" charset="0"/>
                <a:cs typeface="Arial" panose="020B0604020202020204" pitchFamily="34" charset="0"/>
              </a:rPr>
              <a:t>. </a:t>
            </a:r>
            <a:endParaRPr lang="ar-JO" sz="2000" b="1" dirty="0" smtClean="0">
              <a:latin typeface="Arial" panose="020B0604020202020204" pitchFamily="34" charset="0"/>
              <a:cs typeface="Arial" panose="020B0604020202020204" pitchFamily="34" charset="0"/>
            </a:endParaRPr>
          </a:p>
          <a:p>
            <a:pPr marL="1030288" indent="-284163" algn="just" rtl="1">
              <a:buSzPct val="100000"/>
              <a:buFont typeface="+mj-lt"/>
              <a:buAutoNum type="arabicPeriod"/>
            </a:pPr>
            <a:r>
              <a:rPr lang="ar-SA" sz="2000" b="1" dirty="0">
                <a:latin typeface="Arial" panose="020B0604020202020204" pitchFamily="34" charset="0"/>
                <a:cs typeface="Arial" panose="020B0604020202020204" pitchFamily="34" charset="0"/>
              </a:rPr>
              <a:t>توثيق </a:t>
            </a:r>
            <a:r>
              <a:rPr lang="ar-SA" sz="2000" b="1" dirty="0">
                <a:solidFill>
                  <a:srgbClr val="FF0000"/>
                </a:solidFill>
                <a:latin typeface="Arial" panose="020B0604020202020204" pitchFamily="34" charset="0"/>
                <a:cs typeface="Arial" panose="020B0604020202020204" pitchFamily="34" charset="0"/>
              </a:rPr>
              <a:t>نسب إدماج التعلم الإلكتروني </a:t>
            </a:r>
            <a:r>
              <a:rPr lang="ar-SA" sz="2000" b="1" dirty="0">
                <a:latin typeface="Arial" panose="020B0604020202020204" pitchFamily="34" charset="0"/>
                <a:cs typeface="Arial" panose="020B0604020202020204" pitchFamily="34" charset="0"/>
              </a:rPr>
              <a:t>في كل برنامج أكاديمي بعد إقرارها من الجهة المختصة المعنية في مؤسسات التعليم العالي وبما ينسجم مع </a:t>
            </a:r>
            <a:r>
              <a:rPr lang="ar-SA" sz="2000" b="1" dirty="0">
                <a:solidFill>
                  <a:srgbClr val="FF0000"/>
                </a:solidFill>
                <a:latin typeface="Arial" panose="020B0604020202020204" pitchFamily="34" charset="0"/>
                <a:cs typeface="Arial" panose="020B0604020202020204" pitchFamily="34" charset="0"/>
              </a:rPr>
              <a:t>نظام إدماج التعلم الإلكتروني</a:t>
            </a:r>
            <a:r>
              <a:rPr lang="ar-JO" sz="2000" b="1" dirty="0">
                <a:latin typeface="Arial" panose="020B0604020202020204" pitchFamily="34" charset="0"/>
                <a:cs typeface="Arial" panose="020B0604020202020204" pitchFamily="34" charset="0"/>
              </a:rPr>
              <a:t>،</a:t>
            </a:r>
            <a:r>
              <a:rPr lang="ar-SA" sz="2000" b="1" dirty="0">
                <a:latin typeface="Arial" panose="020B0604020202020204" pitchFamily="34" charset="0"/>
                <a:cs typeface="Arial" panose="020B0604020202020204" pitchFamily="34" charset="0"/>
              </a:rPr>
              <a:t> على أن يراعى في توزيع نسب التعلم المدمج على </a:t>
            </a:r>
            <a:r>
              <a:rPr lang="ar-SA" sz="2000" b="1" dirty="0">
                <a:solidFill>
                  <a:srgbClr val="FF0000"/>
                </a:solidFill>
                <a:latin typeface="Arial" panose="020B0604020202020204" pitchFamily="34" charset="0"/>
                <a:cs typeface="Arial" panose="020B0604020202020204" pitchFamily="34" charset="0"/>
              </a:rPr>
              <a:t>مستويات المواد الدراسية</a:t>
            </a:r>
            <a:r>
              <a:rPr lang="ar-SA" sz="2000" b="1" dirty="0">
                <a:latin typeface="Arial" panose="020B0604020202020204" pitchFamily="34" charset="0"/>
                <a:cs typeface="Arial" panose="020B0604020202020204" pitchFamily="34" charset="0"/>
              </a:rPr>
              <a:t> المختلفة وشمولها </a:t>
            </a:r>
            <a:r>
              <a:rPr lang="ar-JO" sz="2000" b="1" dirty="0" smtClean="0">
                <a:latin typeface="Arial" panose="020B0604020202020204" pitchFamily="34" charset="0"/>
                <a:cs typeface="Arial" panose="020B0604020202020204" pitchFamily="34" charset="0"/>
              </a:rPr>
              <a:t>ال</a:t>
            </a:r>
            <a:r>
              <a:rPr lang="ar-SA" sz="2000" b="1" dirty="0" smtClean="0">
                <a:latin typeface="Arial" panose="020B0604020202020204" pitchFamily="34" charset="0"/>
                <a:cs typeface="Arial" panose="020B0604020202020204" pitchFamily="34" charset="0"/>
              </a:rPr>
              <a:t>متطلبات </a:t>
            </a:r>
            <a:r>
              <a:rPr lang="ar-JO" sz="2000" b="1" dirty="0" smtClean="0">
                <a:solidFill>
                  <a:srgbClr val="FF0000"/>
                </a:solidFill>
                <a:latin typeface="Arial" panose="020B0604020202020204" pitchFamily="34" charset="0"/>
                <a:cs typeface="Arial" panose="020B0604020202020204" pitchFamily="34" charset="0"/>
              </a:rPr>
              <a:t>الا</a:t>
            </a:r>
            <a:r>
              <a:rPr lang="ar-SA" sz="2000" b="1" dirty="0" smtClean="0">
                <a:solidFill>
                  <a:srgbClr val="FF0000"/>
                </a:solidFill>
                <a:latin typeface="Arial" panose="020B0604020202020204" pitchFamily="34" charset="0"/>
                <a:cs typeface="Arial" panose="020B0604020202020204" pitchFamily="34" charset="0"/>
              </a:rPr>
              <a:t>جبارية </a:t>
            </a:r>
            <a:r>
              <a:rPr lang="ar-SA" sz="2000" b="1" dirty="0">
                <a:solidFill>
                  <a:srgbClr val="FF0000"/>
                </a:solidFill>
                <a:latin typeface="Arial" panose="020B0604020202020204" pitchFamily="34" charset="0"/>
                <a:cs typeface="Arial" panose="020B0604020202020204" pitchFamily="34" charset="0"/>
              </a:rPr>
              <a:t>والاختيارية</a:t>
            </a:r>
            <a:r>
              <a:rPr lang="ar-SA" sz="2000" b="1" dirty="0">
                <a:latin typeface="Arial" panose="020B0604020202020204" pitchFamily="34" charset="0"/>
                <a:cs typeface="Arial" panose="020B0604020202020204" pitchFamily="34" charset="0"/>
              </a:rPr>
              <a:t>.</a:t>
            </a:r>
            <a:endParaRPr lang="en-US" sz="2000" b="1" dirty="0">
              <a:latin typeface="Arial" panose="020B0604020202020204" pitchFamily="34" charset="0"/>
              <a:cs typeface="Arial" panose="020B0604020202020204" pitchFamily="34" charset="0"/>
            </a:endParaRPr>
          </a:p>
          <a:p>
            <a:pPr marL="1030288" indent="-284163" algn="just" rtl="1">
              <a:spcAft>
                <a:spcPts val="1200"/>
              </a:spcAft>
              <a:buSzPct val="100000"/>
              <a:buFont typeface="+mj-lt"/>
              <a:buAutoNum type="arabicPeriod"/>
            </a:pPr>
            <a:r>
              <a:rPr lang="ar-SA" sz="2000" b="1" dirty="0">
                <a:latin typeface="Arial" panose="020B0604020202020204" pitchFamily="34" charset="0"/>
                <a:cs typeface="Arial" panose="020B0604020202020204" pitchFamily="34" charset="0"/>
              </a:rPr>
              <a:t>إعداد </a:t>
            </a:r>
            <a:r>
              <a:rPr lang="ar-SA" sz="2000" b="1" dirty="0">
                <a:solidFill>
                  <a:srgbClr val="FF0000"/>
                </a:solidFill>
                <a:latin typeface="Arial" panose="020B0604020202020204" pitchFamily="34" charset="0"/>
                <a:cs typeface="Arial" panose="020B0604020202020204" pitchFamily="34" charset="0"/>
              </a:rPr>
              <a:t>جدول</a:t>
            </a:r>
            <a:r>
              <a:rPr lang="ar-SA" sz="2000" b="1" dirty="0">
                <a:latin typeface="Arial" panose="020B0604020202020204" pitchFamily="34" charset="0"/>
                <a:cs typeface="Arial" panose="020B0604020202020204" pitchFamily="34" charset="0"/>
              </a:rPr>
              <a:t> ضمن </a:t>
            </a:r>
            <a:r>
              <a:rPr lang="ar-SA" sz="2000" b="1" dirty="0">
                <a:solidFill>
                  <a:srgbClr val="FF0000"/>
                </a:solidFill>
                <a:latin typeface="Arial" panose="020B0604020202020204" pitchFamily="34" charset="0"/>
                <a:cs typeface="Arial" panose="020B0604020202020204" pitchFamily="34" charset="0"/>
              </a:rPr>
              <a:t>ملف</a:t>
            </a:r>
            <a:r>
              <a:rPr lang="ar-SA" sz="2000" b="1" dirty="0">
                <a:latin typeface="Arial" panose="020B0604020202020204" pitchFamily="34" charset="0"/>
                <a:cs typeface="Arial" panose="020B0604020202020204" pitchFamily="34" charset="0"/>
              </a:rPr>
              <a:t> مواصفات </a:t>
            </a:r>
            <a:r>
              <a:rPr lang="ar-SA" sz="2000" b="1" dirty="0">
                <a:solidFill>
                  <a:srgbClr val="FF0000"/>
                </a:solidFill>
                <a:latin typeface="Arial" panose="020B0604020202020204" pitchFamily="34" charset="0"/>
                <a:cs typeface="Arial" panose="020B0604020202020204" pitchFamily="34" charset="0"/>
              </a:rPr>
              <a:t>البرنامج الأكاديمي </a:t>
            </a:r>
            <a:r>
              <a:rPr lang="ar-SA" sz="2000" b="1" dirty="0">
                <a:latin typeface="Arial" panose="020B0604020202020204" pitchFamily="34" charset="0"/>
                <a:cs typeface="Arial" panose="020B0604020202020204" pitchFamily="34" charset="0"/>
              </a:rPr>
              <a:t>يحوي على مسميات </a:t>
            </a:r>
            <a:r>
              <a:rPr lang="ar-SA" sz="2000" b="1" dirty="0">
                <a:solidFill>
                  <a:srgbClr val="FF0000"/>
                </a:solidFill>
                <a:latin typeface="Arial" panose="020B0604020202020204" pitchFamily="34" charset="0"/>
                <a:cs typeface="Arial" panose="020B0604020202020204" pitchFamily="34" charset="0"/>
              </a:rPr>
              <a:t>المواد الدراسية وعدد الساعات المعتمدة ونوع</a:t>
            </a:r>
            <a:r>
              <a:rPr lang="ar-SA" sz="2000" b="1" dirty="0">
                <a:latin typeface="Arial" panose="020B0604020202020204" pitchFamily="34" charset="0"/>
                <a:cs typeface="Arial" panose="020B0604020202020204" pitchFamily="34" charset="0"/>
              </a:rPr>
              <a:t> </a:t>
            </a:r>
            <a:r>
              <a:rPr lang="ar-SA" sz="2000" b="1" dirty="0">
                <a:solidFill>
                  <a:srgbClr val="FF0000"/>
                </a:solidFill>
                <a:latin typeface="Arial" panose="020B0604020202020204" pitchFamily="34" charset="0"/>
                <a:cs typeface="Arial" panose="020B0604020202020204" pitchFamily="34" charset="0"/>
              </a:rPr>
              <a:t>التعلم المستخدم </a:t>
            </a:r>
            <a:r>
              <a:rPr lang="ar-SA" sz="2000" b="1" dirty="0">
                <a:latin typeface="Arial" panose="020B0604020202020204" pitchFamily="34" charset="0"/>
                <a:cs typeface="Arial" panose="020B0604020202020204" pitchFamily="34" charset="0"/>
              </a:rPr>
              <a:t>فيها، وحسب الآتي</a:t>
            </a:r>
            <a:r>
              <a:rPr lang="ar-SA" sz="2000" b="1" dirty="0" smtClean="0">
                <a:latin typeface="Arial" panose="020B0604020202020204" pitchFamily="34" charset="0"/>
                <a:cs typeface="Arial" panose="020B0604020202020204" pitchFamily="34" charset="0"/>
              </a:rPr>
              <a:t>:</a:t>
            </a:r>
            <a:endParaRPr lang="ar-JO" sz="2000" b="1" dirty="0" smtClean="0">
              <a:latin typeface="Arial" panose="020B0604020202020204" pitchFamily="34" charset="0"/>
              <a:cs typeface="Arial" panose="020B0604020202020204" pitchFamily="34" charset="0"/>
            </a:endParaRPr>
          </a:p>
          <a:p>
            <a:pPr marL="1828800" lvl="0" indent="-346075" algn="just" rtl="1">
              <a:buSzPct val="100000"/>
            </a:pPr>
            <a:r>
              <a:rPr lang="ar-JO" sz="2000" b="1" dirty="0" smtClean="0">
                <a:latin typeface="Arial" panose="020B0604020202020204" pitchFamily="34" charset="0"/>
                <a:cs typeface="Arial" panose="020B0604020202020204" pitchFamily="34" charset="0"/>
              </a:rPr>
              <a:t>أ) </a:t>
            </a:r>
            <a:r>
              <a:rPr lang="ar-SA" sz="2000" b="1" dirty="0" smtClean="0">
                <a:latin typeface="Arial" panose="020B0604020202020204" pitchFamily="34" charset="0"/>
                <a:cs typeface="Arial" panose="020B0604020202020204" pitchFamily="34" charset="0"/>
              </a:rPr>
              <a:t>التعلم </a:t>
            </a:r>
            <a:r>
              <a:rPr lang="ar-SA" sz="2000" b="1" dirty="0">
                <a:latin typeface="Arial" panose="020B0604020202020204" pitchFamily="34" charset="0"/>
                <a:cs typeface="Arial" panose="020B0604020202020204" pitchFamily="34" charset="0"/>
              </a:rPr>
              <a:t>الالكتروني الكامل عن بعد: </a:t>
            </a:r>
            <a:r>
              <a:rPr lang="ar-SA" sz="2000" b="1" dirty="0">
                <a:solidFill>
                  <a:srgbClr val="FF0000"/>
                </a:solidFill>
                <a:latin typeface="Arial" panose="020B0604020202020204" pitchFamily="34" charset="0"/>
                <a:cs typeface="Arial" panose="020B0604020202020204" pitchFamily="34" charset="0"/>
              </a:rPr>
              <a:t>10%-20%</a:t>
            </a:r>
            <a:r>
              <a:rPr lang="ar-SA" sz="2000" b="1" dirty="0">
                <a:latin typeface="Arial" panose="020B0604020202020204" pitchFamily="34" charset="0"/>
                <a:cs typeface="Arial" panose="020B0604020202020204" pitchFamily="34" charset="0"/>
              </a:rPr>
              <a:t> من عدد الساعات الكلي </a:t>
            </a:r>
            <a:r>
              <a:rPr lang="ar-SA" sz="2000" b="1" dirty="0">
                <a:solidFill>
                  <a:srgbClr val="FF0000"/>
                </a:solidFill>
                <a:latin typeface="Arial" panose="020B0604020202020204" pitchFamily="34" charset="0"/>
                <a:cs typeface="Arial" panose="020B0604020202020204" pitchFamily="34" charset="0"/>
              </a:rPr>
              <a:t>للبرنامج الوجاهي الكامل</a:t>
            </a:r>
            <a:r>
              <a:rPr lang="ar-SA" sz="2000" b="1" dirty="0">
                <a:latin typeface="Arial" panose="020B0604020202020204" pitchFamily="34" charset="0"/>
                <a:cs typeface="Arial" panose="020B0604020202020204" pitchFamily="34" charset="0"/>
              </a:rPr>
              <a:t> و</a:t>
            </a:r>
            <a:r>
              <a:rPr lang="ar-SA" sz="2000" b="1" dirty="0">
                <a:solidFill>
                  <a:srgbClr val="FF0000"/>
                </a:solidFill>
                <a:latin typeface="Arial" panose="020B0604020202020204" pitchFamily="34" charset="0"/>
                <a:cs typeface="Arial" panose="020B0604020202020204" pitchFamily="34" charset="0"/>
              </a:rPr>
              <a:t>لجميع </a:t>
            </a:r>
            <a:r>
              <a:rPr lang="ar-SA" sz="2000" b="1" dirty="0" smtClean="0">
                <a:solidFill>
                  <a:srgbClr val="FF0000"/>
                </a:solidFill>
                <a:latin typeface="Arial" panose="020B0604020202020204" pitchFamily="34" charset="0"/>
                <a:cs typeface="Arial" panose="020B0604020202020204" pitchFamily="34" charset="0"/>
              </a:rPr>
              <a:t>التخصصات.</a:t>
            </a:r>
            <a:endParaRPr lang="ar-JO" sz="2000" b="1" dirty="0">
              <a:solidFill>
                <a:srgbClr val="FF0000"/>
              </a:solidFill>
              <a:latin typeface="Arial" panose="020B0604020202020204" pitchFamily="34" charset="0"/>
              <a:cs typeface="Arial" panose="020B0604020202020204" pitchFamily="34" charset="0"/>
            </a:endParaRPr>
          </a:p>
          <a:p>
            <a:pPr marL="1828800" lvl="0" indent="-346075" algn="just" rtl="1">
              <a:buSzPct val="100000"/>
            </a:pPr>
            <a:r>
              <a:rPr lang="ar-JO" sz="2000" b="1" dirty="0" smtClean="0">
                <a:latin typeface="Arial" panose="020B0604020202020204" pitchFamily="34" charset="0"/>
                <a:cs typeface="Arial" panose="020B0604020202020204" pitchFamily="34" charset="0"/>
              </a:rPr>
              <a:t>ب) </a:t>
            </a:r>
            <a:r>
              <a:rPr lang="ar-SA" sz="2000" b="1" dirty="0" smtClean="0">
                <a:latin typeface="Arial" panose="020B0604020202020204" pitchFamily="34" charset="0"/>
                <a:cs typeface="Arial" panose="020B0604020202020204" pitchFamily="34" charset="0"/>
              </a:rPr>
              <a:t>التعلم </a:t>
            </a:r>
            <a:r>
              <a:rPr lang="ar-SA" sz="2000" b="1" dirty="0">
                <a:latin typeface="Arial" panose="020B0604020202020204" pitchFamily="34" charset="0"/>
                <a:cs typeface="Arial" panose="020B0604020202020204" pitchFamily="34" charset="0"/>
              </a:rPr>
              <a:t>المدمج: </a:t>
            </a:r>
            <a:r>
              <a:rPr lang="ar-SA" sz="2000" b="1" dirty="0">
                <a:solidFill>
                  <a:srgbClr val="00B050"/>
                </a:solidFill>
                <a:latin typeface="Arial" panose="020B0604020202020204" pitchFamily="34" charset="0"/>
                <a:cs typeface="Arial" panose="020B0604020202020204" pitchFamily="34" charset="0"/>
              </a:rPr>
              <a:t>40%-60% </a:t>
            </a:r>
            <a:r>
              <a:rPr lang="ar-SA" sz="2000" b="1" dirty="0">
                <a:latin typeface="Arial" panose="020B0604020202020204" pitchFamily="34" charset="0"/>
                <a:cs typeface="Arial" panose="020B0604020202020204" pitchFamily="34" charset="0"/>
              </a:rPr>
              <a:t>من عدد الساعات الكلي </a:t>
            </a:r>
            <a:r>
              <a:rPr lang="ar-SA" sz="2000" b="1" dirty="0">
                <a:solidFill>
                  <a:srgbClr val="00B050"/>
                </a:solidFill>
                <a:latin typeface="Arial" panose="020B0604020202020204" pitchFamily="34" charset="0"/>
                <a:cs typeface="Arial" panose="020B0604020202020204" pitchFamily="34" charset="0"/>
              </a:rPr>
              <a:t>للبرنامج الوجاهي الكامل </a:t>
            </a:r>
            <a:r>
              <a:rPr lang="ar-SA" sz="2000" b="1" dirty="0">
                <a:latin typeface="Arial" panose="020B0604020202020204" pitchFamily="34" charset="0"/>
                <a:cs typeface="Arial" panose="020B0604020202020204" pitchFamily="34" charset="0"/>
              </a:rPr>
              <a:t>في </a:t>
            </a:r>
            <a:r>
              <a:rPr lang="ar-SA" sz="2000" b="1" dirty="0">
                <a:solidFill>
                  <a:srgbClr val="00B050"/>
                </a:solidFill>
                <a:latin typeface="Arial" panose="020B0604020202020204" pitchFamily="34" charset="0"/>
                <a:cs typeface="Arial" panose="020B0604020202020204" pitchFamily="34" charset="0"/>
              </a:rPr>
              <a:t>التخصصات الانسانية والاجتماعية</a:t>
            </a:r>
            <a:r>
              <a:rPr lang="ar-SA" sz="2000" b="1" dirty="0">
                <a:latin typeface="Arial" panose="020B0604020202020204" pitchFamily="34" charset="0"/>
                <a:cs typeface="Arial" panose="020B0604020202020204" pitchFamily="34" charset="0"/>
              </a:rPr>
              <a:t>، و </a:t>
            </a:r>
            <a:r>
              <a:rPr lang="ar-SA" sz="2000" b="1" dirty="0">
                <a:solidFill>
                  <a:srgbClr val="0070C0"/>
                </a:solidFill>
                <a:latin typeface="Arial" panose="020B0604020202020204" pitchFamily="34" charset="0"/>
                <a:cs typeface="Arial" panose="020B0604020202020204" pitchFamily="34" charset="0"/>
              </a:rPr>
              <a:t>30%-50% </a:t>
            </a:r>
            <a:r>
              <a:rPr lang="ar-SA" sz="2000" b="1" dirty="0">
                <a:latin typeface="Arial" panose="020B0604020202020204" pitchFamily="34" charset="0"/>
                <a:cs typeface="Arial" panose="020B0604020202020204" pitchFamily="34" charset="0"/>
              </a:rPr>
              <a:t>من عدد الساعات الكلي </a:t>
            </a:r>
            <a:r>
              <a:rPr lang="ar-SA" sz="2000" b="1" dirty="0">
                <a:solidFill>
                  <a:srgbClr val="0070C0"/>
                </a:solidFill>
                <a:latin typeface="Arial" panose="020B0604020202020204" pitchFamily="34" charset="0"/>
                <a:cs typeface="Arial" panose="020B0604020202020204" pitchFamily="34" charset="0"/>
              </a:rPr>
              <a:t>للبرنامج الوجاهي </a:t>
            </a:r>
            <a:r>
              <a:rPr lang="ar-JO" sz="2000" b="1" dirty="0">
                <a:solidFill>
                  <a:srgbClr val="0070C0"/>
                </a:solidFill>
                <a:latin typeface="Arial" panose="020B0604020202020204" pitchFamily="34" charset="0"/>
                <a:cs typeface="Arial" panose="020B0604020202020204" pitchFamily="34" charset="0"/>
              </a:rPr>
              <a:t>الكامل </a:t>
            </a:r>
            <a:r>
              <a:rPr lang="ar-SA" sz="2000" b="1" dirty="0">
                <a:latin typeface="Arial" panose="020B0604020202020204" pitchFamily="34" charset="0"/>
                <a:cs typeface="Arial" panose="020B0604020202020204" pitchFamily="34" charset="0"/>
              </a:rPr>
              <a:t>في </a:t>
            </a:r>
            <a:r>
              <a:rPr lang="ar-SA" sz="2000" b="1" dirty="0">
                <a:solidFill>
                  <a:srgbClr val="0070C0"/>
                </a:solidFill>
                <a:latin typeface="Arial" panose="020B0604020202020204" pitchFamily="34" charset="0"/>
                <a:cs typeface="Arial" panose="020B0604020202020204" pitchFamily="34" charset="0"/>
              </a:rPr>
              <a:t>التخصصات العلمية والتقنية والطبية</a:t>
            </a:r>
            <a:r>
              <a:rPr lang="ar-SA" sz="2000" b="1" dirty="0">
                <a:latin typeface="Arial" panose="020B0604020202020204" pitchFamily="34" charset="0"/>
                <a:cs typeface="Arial" panose="020B0604020202020204" pitchFamily="34" charset="0"/>
              </a:rPr>
              <a:t>.</a:t>
            </a:r>
            <a:endParaRPr lang="en-US" sz="2000" b="1" dirty="0">
              <a:latin typeface="Arial" panose="020B0604020202020204" pitchFamily="34" charset="0"/>
              <a:cs typeface="Arial" panose="020B0604020202020204" pitchFamily="34" charset="0"/>
            </a:endParaRPr>
          </a:p>
          <a:p>
            <a:pPr marL="1203325" lvl="0" indent="-457200" algn="just" rtl="1">
              <a:buSzPct val="100000"/>
              <a:buFont typeface="+mj-lt"/>
              <a:buAutoNum type="arabicPeriod" startAt="4"/>
            </a:pPr>
            <a:r>
              <a:rPr lang="ar-SA" sz="2000" b="1" dirty="0" smtClean="0">
                <a:latin typeface="Arial" panose="020B0604020202020204" pitchFamily="34" charset="0"/>
                <a:cs typeface="Arial" panose="020B0604020202020204" pitchFamily="34" charset="0"/>
              </a:rPr>
              <a:t>وجود </a:t>
            </a:r>
            <a:r>
              <a:rPr lang="ar-SA" sz="2000" b="1" dirty="0">
                <a:solidFill>
                  <a:srgbClr val="FF0000"/>
                </a:solidFill>
                <a:latin typeface="Arial" panose="020B0604020202020204" pitchFamily="34" charset="0"/>
                <a:cs typeface="Arial" panose="020B0604020202020204" pitchFamily="34" charset="0"/>
              </a:rPr>
              <a:t>مصفوفة المواءمة </a:t>
            </a:r>
            <a:r>
              <a:rPr lang="ar-SA" sz="2000" b="1" dirty="0">
                <a:latin typeface="Arial" panose="020B0604020202020204" pitchFamily="34" charset="0"/>
                <a:cs typeface="Arial" panose="020B0604020202020204" pitchFamily="34" charset="0"/>
              </a:rPr>
              <a:t>بين </a:t>
            </a:r>
            <a:r>
              <a:rPr lang="ar-SA" sz="2000" b="1" dirty="0">
                <a:solidFill>
                  <a:srgbClr val="FF0000"/>
                </a:solidFill>
                <a:latin typeface="Arial" panose="020B0604020202020204" pitchFamily="34" charset="0"/>
                <a:cs typeface="Arial" panose="020B0604020202020204" pitchFamily="34" charset="0"/>
              </a:rPr>
              <a:t>نتاجات تعلم البرنامج الأكاديمي </a:t>
            </a:r>
            <a:r>
              <a:rPr lang="ar-SA" sz="2000" b="1" dirty="0">
                <a:latin typeface="Arial" panose="020B0604020202020204" pitchFamily="34" charset="0"/>
                <a:cs typeface="Arial" panose="020B0604020202020204" pitchFamily="34" charset="0"/>
              </a:rPr>
              <a:t>و</a:t>
            </a:r>
            <a:r>
              <a:rPr lang="ar-SA" sz="2000" b="1" dirty="0">
                <a:solidFill>
                  <a:srgbClr val="FF0000"/>
                </a:solidFill>
                <a:latin typeface="Arial" panose="020B0604020202020204" pitchFamily="34" charset="0"/>
                <a:cs typeface="Arial" panose="020B0604020202020204" pitchFamily="34" charset="0"/>
              </a:rPr>
              <a:t>مواده الدراسية</a:t>
            </a:r>
            <a:r>
              <a:rPr lang="ar-SA" sz="2000" b="1" dirty="0">
                <a:latin typeface="Arial" panose="020B0604020202020204" pitchFamily="34" charset="0"/>
                <a:cs typeface="Arial" panose="020B0604020202020204" pitchFamily="34" charset="0"/>
              </a:rPr>
              <a:t> متضمناً الجوانب المتصلة </a:t>
            </a:r>
            <a:r>
              <a:rPr lang="ar-SA" sz="2000" b="1" dirty="0">
                <a:solidFill>
                  <a:srgbClr val="FF0000"/>
                </a:solidFill>
                <a:latin typeface="Arial" panose="020B0604020202020204" pitchFamily="34" charset="0"/>
                <a:cs typeface="Arial" panose="020B0604020202020204" pitchFamily="34" charset="0"/>
              </a:rPr>
              <a:t>بأنواع التعلم </a:t>
            </a:r>
            <a:r>
              <a:rPr lang="ar-SA" sz="2000" b="1" dirty="0">
                <a:latin typeface="Arial" panose="020B0604020202020204" pitchFamily="34" charset="0"/>
                <a:cs typeface="Arial" panose="020B0604020202020204" pitchFamily="34" charset="0"/>
              </a:rPr>
              <a:t>المستخدمة في البرنامج</a:t>
            </a:r>
            <a:r>
              <a:rPr lang="ar-SA" sz="2000" b="1" dirty="0" smtClean="0">
                <a:latin typeface="Arial" panose="020B0604020202020204" pitchFamily="34" charset="0"/>
                <a:cs typeface="Arial" panose="020B0604020202020204" pitchFamily="34" charset="0"/>
              </a:rPr>
              <a:t>.</a:t>
            </a:r>
            <a:endParaRPr lang="en-US" sz="2000" b="1" dirty="0"/>
          </a:p>
        </p:txBody>
      </p:sp>
      <p:sp>
        <p:nvSpPr>
          <p:cNvPr id="9" name="مستطيل 3"/>
          <p:cNvSpPr/>
          <p:nvPr/>
        </p:nvSpPr>
        <p:spPr>
          <a:xfrm>
            <a:off x="1996967" y="80062"/>
            <a:ext cx="8408276" cy="769441"/>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4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نسب الادماج (يتبع ...)</a:t>
            </a:r>
            <a:endParaRPr lang="ar-EG" sz="44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476604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379" y="1061544"/>
            <a:ext cx="11035861" cy="5632311"/>
          </a:xfrm>
          <a:prstGeom prst="rect">
            <a:avLst/>
          </a:prstGeom>
        </p:spPr>
        <p:txBody>
          <a:bodyPr wrap="square">
            <a:spAutoFit/>
          </a:bodyPr>
          <a:lstStyle/>
          <a:p>
            <a:pPr lvl="0" algn="just" rtl="1">
              <a:lnSpc>
                <a:spcPct val="150000"/>
              </a:lnSpc>
              <a:buSzPct val="250000"/>
            </a:pPr>
            <a:r>
              <a:rPr lang="ar-SA" sz="2400" b="1" dirty="0">
                <a:latin typeface="Arial" panose="020B0604020202020204" pitchFamily="34" charset="0"/>
                <a:cs typeface="Arial" panose="020B0604020202020204" pitchFamily="34" charset="0"/>
              </a:rPr>
              <a:t>ينفذ </a:t>
            </a:r>
            <a:r>
              <a:rPr lang="ar-SA" sz="2400" b="1" dirty="0">
                <a:solidFill>
                  <a:srgbClr val="FF0000"/>
                </a:solidFill>
                <a:latin typeface="Arial" panose="020B0604020202020204" pitchFamily="34" charset="0"/>
                <a:cs typeface="Arial" panose="020B0604020202020204" pitchFamily="34" charset="0"/>
              </a:rPr>
              <a:t>التعلم الالكتروني الكامل عن بعد </a:t>
            </a:r>
            <a:r>
              <a:rPr lang="ar-SA" sz="2400" b="1" dirty="0">
                <a:latin typeface="Arial" panose="020B0604020202020204" pitchFamily="34" charset="0"/>
                <a:cs typeface="Arial" panose="020B0604020202020204" pitchFamily="34" charset="0"/>
              </a:rPr>
              <a:t>على شكلين يتم استخدامهما معاً في المساق الواحد، وكما يلي:</a:t>
            </a:r>
            <a:endParaRPr lang="en-US" sz="2400" b="1" dirty="0">
              <a:latin typeface="Arial" panose="020B0604020202020204" pitchFamily="34" charset="0"/>
              <a:cs typeface="Arial" panose="020B0604020202020204" pitchFamily="34" charset="0"/>
            </a:endParaRPr>
          </a:p>
          <a:p>
            <a:pPr marL="342900" lvl="1" indent="-342900" algn="just" rtl="1">
              <a:lnSpc>
                <a:spcPct val="150000"/>
              </a:lnSpc>
              <a:buSzPct val="250000"/>
              <a:buFont typeface="Arial" panose="020B0604020202020204" pitchFamily="34" charset="0"/>
              <a:buChar char="•"/>
            </a:pPr>
            <a:r>
              <a:rPr lang="ar-SA" sz="2000" b="1" dirty="0" smtClean="0">
                <a:latin typeface="Arial" panose="020B0604020202020204" pitchFamily="34" charset="0"/>
                <a:cs typeface="Arial" panose="020B0604020202020204" pitchFamily="34" charset="0"/>
              </a:rPr>
              <a:t>الشكل الاول وهو </a:t>
            </a:r>
            <a:r>
              <a:rPr lang="ar-SA" sz="2000" b="1" dirty="0" smtClean="0">
                <a:solidFill>
                  <a:srgbClr val="FF0000"/>
                </a:solidFill>
                <a:latin typeface="Arial" panose="020B0604020202020204" pitchFamily="34" charset="0"/>
                <a:cs typeface="Arial" panose="020B0604020202020204" pitchFamily="34" charset="0"/>
              </a:rPr>
              <a:t>التعلم الالكتروني المتزامن </a:t>
            </a:r>
            <a:r>
              <a:rPr lang="ar-SA" sz="2000" b="1" dirty="0" smtClean="0">
                <a:latin typeface="Arial" panose="020B0604020202020204" pitchFamily="34" charset="0"/>
                <a:cs typeface="Arial" panose="020B0604020202020204" pitchFamily="34" charset="0"/>
              </a:rPr>
              <a:t>والذي يتم عندما يلتقي المدرس بالطلبة في لقاءات افتراضية تفاعلية مباشرة من خلال منصة التعلم عن بعد وحسب الجدول الدراسي المعد.</a:t>
            </a:r>
            <a:endParaRPr lang="en-US" sz="2000" b="1" dirty="0" smtClean="0">
              <a:latin typeface="Arial" panose="020B0604020202020204" pitchFamily="34" charset="0"/>
              <a:cs typeface="Arial" panose="020B0604020202020204" pitchFamily="34" charset="0"/>
            </a:endParaRPr>
          </a:p>
          <a:p>
            <a:pPr marL="342900" lvl="1" indent="-342900" algn="just" rtl="1">
              <a:lnSpc>
                <a:spcPct val="150000"/>
              </a:lnSpc>
              <a:buSzPct val="250000"/>
              <a:buFont typeface="Arial" panose="020B0604020202020204" pitchFamily="34" charset="0"/>
              <a:buChar char="•"/>
            </a:pPr>
            <a:r>
              <a:rPr lang="ar-SA" sz="2000" b="1" dirty="0" smtClean="0">
                <a:latin typeface="Arial" panose="020B0604020202020204" pitchFamily="34" charset="0"/>
                <a:cs typeface="Arial" panose="020B0604020202020204" pitchFamily="34" charset="0"/>
              </a:rPr>
              <a:t>الشكل الثاني وهو </a:t>
            </a:r>
            <a:r>
              <a:rPr lang="ar-SA" sz="2000" b="1" dirty="0" smtClean="0">
                <a:solidFill>
                  <a:srgbClr val="FF0000"/>
                </a:solidFill>
                <a:latin typeface="Arial" panose="020B0604020202020204" pitchFamily="34" charset="0"/>
                <a:cs typeface="Arial" panose="020B0604020202020204" pitchFamily="34" charset="0"/>
              </a:rPr>
              <a:t>التعلم الالكتروني غير المتزامن </a:t>
            </a:r>
            <a:r>
              <a:rPr lang="ar-SA" sz="2000" b="1" dirty="0" smtClean="0">
                <a:latin typeface="Arial" panose="020B0604020202020204" pitchFamily="34" charset="0"/>
                <a:cs typeface="Arial" panose="020B0604020202020204" pitchFamily="34" charset="0"/>
              </a:rPr>
              <a:t>والذي يكون على شكل انشطة ومهام كمشاهدة الفيديوهات التعلمية او اداء الواجبات وغيرها يقوم بها الطالب بنفسه دون تواصل مباشر مع المدرس، وتنفذ من خلال منصة التعلم عن بعد.</a:t>
            </a:r>
            <a:endParaRPr lang="ar-JO" sz="2000" b="1" dirty="0" smtClean="0">
              <a:latin typeface="Arial" panose="020B0604020202020204" pitchFamily="34" charset="0"/>
              <a:cs typeface="Arial" panose="020B0604020202020204" pitchFamily="34" charset="0"/>
            </a:endParaRPr>
          </a:p>
          <a:p>
            <a:pPr marL="342900" lvl="1" indent="-342900" algn="just" rtl="1">
              <a:lnSpc>
                <a:spcPct val="150000"/>
              </a:lnSpc>
              <a:buSzPct val="250000"/>
              <a:buFont typeface="Arial" panose="020B0604020202020204" pitchFamily="34" charset="0"/>
              <a:buChar char="•"/>
            </a:pPr>
            <a:endParaRPr lang="ar-JO" sz="2000" b="1" dirty="0">
              <a:latin typeface="Arial" panose="020B0604020202020204" pitchFamily="34" charset="0"/>
              <a:cs typeface="Arial" panose="020B0604020202020204" pitchFamily="34" charset="0"/>
            </a:endParaRPr>
          </a:p>
          <a:p>
            <a:pPr marL="0" lvl="1" algn="just" rtl="1">
              <a:lnSpc>
                <a:spcPct val="150000"/>
              </a:lnSpc>
              <a:buSzPct val="250000"/>
            </a:pPr>
            <a:endParaRPr lang="en-US" sz="2000" b="1" dirty="0" smtClean="0">
              <a:latin typeface="Arial" panose="020B0604020202020204" pitchFamily="34" charset="0"/>
              <a:cs typeface="Arial" panose="020B0604020202020204" pitchFamily="34" charset="0"/>
            </a:endParaRPr>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en-US" sz="1600" b="1" dirty="0"/>
          </a:p>
        </p:txBody>
      </p:sp>
      <p:sp>
        <p:nvSpPr>
          <p:cNvPr id="9" name="مستطيل 3"/>
          <p:cNvSpPr/>
          <p:nvPr/>
        </p:nvSpPr>
        <p:spPr>
          <a:xfrm>
            <a:off x="2007476" y="254365"/>
            <a:ext cx="8408276" cy="769441"/>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4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آلية التعلم الالكتروني الكامل عن بعد</a:t>
            </a:r>
            <a:endParaRPr lang="ar-EG" sz="44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grpSp>
        <p:nvGrpSpPr>
          <p:cNvPr id="35" name="Group 34"/>
          <p:cNvGrpSpPr/>
          <p:nvPr/>
        </p:nvGrpSpPr>
        <p:grpSpPr>
          <a:xfrm>
            <a:off x="2385848" y="3755264"/>
            <a:ext cx="8229600" cy="2743200"/>
            <a:chOff x="1929938" y="2094233"/>
            <a:chExt cx="8864186" cy="3888333"/>
          </a:xfrm>
        </p:grpSpPr>
        <p:sp>
          <p:nvSpPr>
            <p:cNvPr id="24" name="مستطيل ذو زوايا قطرية مستديرة 4">
              <a:hlinkClick r:id="" action="ppaction://noaction"/>
            </p:cNvPr>
            <p:cNvSpPr/>
            <p:nvPr/>
          </p:nvSpPr>
          <p:spPr>
            <a:xfrm>
              <a:off x="7460053" y="3894334"/>
              <a:ext cx="3334071" cy="1728192"/>
            </a:xfrm>
            <a:prstGeom prst="round2DiagRect">
              <a:avLst/>
            </a:prstGeom>
            <a:solidFill>
              <a:schemeClr val="accent3">
                <a:lumMod val="40000"/>
                <a:lumOff val="60000"/>
                <a:alpha val="40000"/>
              </a:schemeClr>
            </a:solidFill>
            <a:ln>
              <a:gradFill flip="none" rotWithShape="1">
                <a:gsLst>
                  <a:gs pos="0">
                    <a:schemeClr val="accent3">
                      <a:lumMod val="40000"/>
                      <a:lumOff val="60000"/>
                    </a:schemeClr>
                  </a:gs>
                  <a:gs pos="64999">
                    <a:srgbClr val="F0EBD5"/>
                  </a:gs>
                  <a:gs pos="100000">
                    <a:srgbClr val="D1C39F"/>
                  </a:gs>
                </a:gsLst>
                <a:lin ang="2700000" scaled="1"/>
              </a:gra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fontAlgn="base">
                <a:spcBef>
                  <a:spcPct val="0"/>
                </a:spcBef>
                <a:spcAft>
                  <a:spcPct val="0"/>
                </a:spcAft>
                <a:defRPr/>
              </a:pPr>
              <a:r>
                <a:rPr lang="ar-EG" sz="24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التعلم المتزامن</a:t>
              </a:r>
              <a:endParaRPr lang="ar-JO" sz="24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fontAlgn="base">
                <a:spcBef>
                  <a:spcPct val="0"/>
                </a:spcBef>
                <a:spcAft>
                  <a:spcPct val="0"/>
                </a:spcAft>
                <a:defRPr/>
              </a:pPr>
              <a:r>
                <a:rPr lang="ar-JO" sz="24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(الكتروني تفاعلي)</a:t>
              </a:r>
              <a:r>
                <a:rPr lang="ar-EG" sz="24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2400" b="1" dirty="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5" name="مستطيل ذو زوايا قطرية مستديرة 5">
              <a:hlinkClick r:id="" action="ppaction://noaction"/>
            </p:cNvPr>
            <p:cNvSpPr/>
            <p:nvPr/>
          </p:nvSpPr>
          <p:spPr>
            <a:xfrm>
              <a:off x="1929938" y="3966343"/>
              <a:ext cx="3955338" cy="1584175"/>
            </a:xfrm>
            <a:prstGeom prst="round2DiagRect">
              <a:avLst/>
            </a:prstGeom>
            <a:solidFill>
              <a:schemeClr val="accent3">
                <a:lumMod val="40000"/>
                <a:lumOff val="60000"/>
                <a:alpha val="40000"/>
              </a:schemeClr>
            </a:solidFill>
            <a:ln>
              <a:gradFill flip="none" rotWithShape="1">
                <a:gsLst>
                  <a:gs pos="0">
                    <a:schemeClr val="accent3">
                      <a:lumMod val="40000"/>
                      <a:lumOff val="60000"/>
                    </a:schemeClr>
                  </a:gs>
                  <a:gs pos="64999">
                    <a:srgbClr val="F0EBD5"/>
                  </a:gs>
                  <a:gs pos="100000">
                    <a:srgbClr val="D1C39F"/>
                  </a:gs>
                </a:gsLst>
                <a:lin ang="2700000" scaled="1"/>
              </a:gra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JO" sz="32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defRPr/>
              </a:pPr>
              <a:r>
                <a:rPr lang="ar-EG" sz="24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التعلم غير المتزامن</a:t>
              </a:r>
              <a:endParaRPr lang="ar-JO" sz="24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defRPr/>
              </a:pPr>
              <a:r>
                <a:rPr lang="ar-JO" sz="24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(الكتروني غير تفاعلي)</a:t>
              </a:r>
              <a:endParaRPr lang="en-US" sz="2400" b="1" dirty="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defRPr/>
              </a:pPr>
              <a:endParaRPr lang="ar-SA" sz="4000" b="1" dirty="0">
                <a:solidFill>
                  <a:srgbClr val="9900FF"/>
                </a:solidFill>
                <a:latin typeface="Simplified Arabic" pitchFamily="18" charset="-78"/>
                <a:cs typeface="Simplified Arabic" pitchFamily="18" charset="-78"/>
              </a:endParaRPr>
            </a:p>
          </p:txBody>
        </p:sp>
        <p:pic>
          <p:nvPicPr>
            <p:cNvPr id="26" name="صورة 6" descr="834043477.png"/>
            <p:cNvPicPr>
              <a:picLocks noChangeAspect="1"/>
            </p:cNvPicPr>
            <p:nvPr/>
          </p:nvPicPr>
          <p:blipFill>
            <a:blip r:embed="rId2">
              <a:duotone>
                <a:schemeClr val="accent1">
                  <a:shade val="45000"/>
                  <a:satMod val="135000"/>
                </a:schemeClr>
                <a:prstClr val="white"/>
              </a:duotone>
            </a:blip>
            <a:stretch>
              <a:fillRect/>
            </a:stretch>
          </p:blipFill>
          <p:spPr>
            <a:xfrm>
              <a:off x="5789403" y="3966343"/>
              <a:ext cx="1775587" cy="2016223"/>
            </a:xfrm>
            <a:prstGeom prst="rect">
              <a:avLst/>
            </a:prstGeom>
            <a:noFill/>
            <a:ln>
              <a:noFill/>
            </a:ln>
          </p:spPr>
        </p:pic>
        <p:sp>
          <p:nvSpPr>
            <p:cNvPr id="27" name="مستطيل مستدير الزوايا 2"/>
            <p:cNvSpPr/>
            <p:nvPr/>
          </p:nvSpPr>
          <p:spPr bwMode="auto">
            <a:xfrm>
              <a:off x="3055192" y="2094233"/>
              <a:ext cx="6690049" cy="720080"/>
            </a:xfrm>
            <a:prstGeom prst="roundRect">
              <a:avLst/>
            </a:prstGeom>
            <a:solidFill>
              <a:schemeClr val="bg1">
                <a:lumMod val="95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1"/>
            <a:lstStyle/>
            <a:p>
              <a:pPr algn="ctr" rtl="0" fontAlgn="base">
                <a:spcBef>
                  <a:spcPct val="0"/>
                </a:spcBef>
                <a:spcAft>
                  <a:spcPct val="0"/>
                </a:spcAft>
                <a:defRPr/>
              </a:pPr>
              <a:endParaRPr lang="ar-EG" dirty="0">
                <a:solidFill>
                  <a:srgbClr val="000066"/>
                </a:solidFill>
                <a:latin typeface="Arial"/>
                <a:cs typeface="Arial" pitchFamily="34" charset="0"/>
              </a:endParaRPr>
            </a:p>
          </p:txBody>
        </p:sp>
        <p:sp>
          <p:nvSpPr>
            <p:cNvPr id="28" name="عنوان 1"/>
            <p:cNvSpPr txBox="1"/>
            <p:nvPr/>
          </p:nvSpPr>
          <p:spPr bwMode="white">
            <a:xfrm>
              <a:off x="2191302" y="2208211"/>
              <a:ext cx="8229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2800" b="1">
                  <a:solidFill>
                    <a:schemeClr val="bg1"/>
                  </a:solidFill>
                  <a:latin typeface="+mj-lt"/>
                  <a:ea typeface="+mj-ea"/>
                  <a:cs typeface="+mj-cs"/>
                </a:defRPr>
              </a:lvl1pPr>
              <a:lvl2pPr algn="ctr" rtl="0" eaLnBrk="0" fontAlgn="base" hangingPunct="0">
                <a:spcBef>
                  <a:spcPct val="0"/>
                </a:spcBef>
                <a:spcAft>
                  <a:spcPct val="0"/>
                </a:spcAft>
                <a:defRPr sz="2800" b="1">
                  <a:solidFill>
                    <a:schemeClr val="bg1"/>
                  </a:solidFill>
                  <a:latin typeface="Arial"/>
                </a:defRPr>
              </a:lvl2pPr>
              <a:lvl3pPr algn="ctr" rtl="0" eaLnBrk="0" fontAlgn="base" hangingPunct="0">
                <a:spcBef>
                  <a:spcPct val="0"/>
                </a:spcBef>
                <a:spcAft>
                  <a:spcPct val="0"/>
                </a:spcAft>
                <a:defRPr sz="2800" b="1">
                  <a:solidFill>
                    <a:schemeClr val="bg1"/>
                  </a:solidFill>
                  <a:latin typeface="Arial"/>
                </a:defRPr>
              </a:lvl3pPr>
              <a:lvl4pPr algn="ctr" rtl="0" eaLnBrk="0" fontAlgn="base" hangingPunct="0">
                <a:spcBef>
                  <a:spcPct val="0"/>
                </a:spcBef>
                <a:spcAft>
                  <a:spcPct val="0"/>
                </a:spcAft>
                <a:defRPr sz="2800" b="1">
                  <a:solidFill>
                    <a:schemeClr val="bg1"/>
                  </a:solidFill>
                  <a:latin typeface="Arial"/>
                </a:defRPr>
              </a:lvl4pPr>
              <a:lvl5pPr algn="ctr" rtl="0" eaLnBrk="0" fontAlgn="base" hangingPunct="0">
                <a:spcBef>
                  <a:spcPct val="0"/>
                </a:spcBef>
                <a:spcAft>
                  <a:spcPct val="0"/>
                </a:spcAft>
                <a:defRPr sz="2800" b="1">
                  <a:solidFill>
                    <a:schemeClr val="bg1"/>
                  </a:solidFill>
                  <a:latin typeface="Arial"/>
                </a:defRPr>
              </a:lvl5pPr>
              <a:lvl6pPr marL="457200" algn="ctr" rtl="0" fontAlgn="base">
                <a:spcBef>
                  <a:spcPct val="0"/>
                </a:spcBef>
                <a:spcAft>
                  <a:spcPct val="0"/>
                </a:spcAft>
                <a:defRPr sz="2800" b="1">
                  <a:solidFill>
                    <a:schemeClr val="bg1"/>
                  </a:solidFill>
                  <a:latin typeface="Arial"/>
                </a:defRPr>
              </a:lvl6pPr>
              <a:lvl7pPr marL="914400" algn="ctr" rtl="0" fontAlgn="base">
                <a:spcBef>
                  <a:spcPct val="0"/>
                </a:spcBef>
                <a:spcAft>
                  <a:spcPct val="0"/>
                </a:spcAft>
                <a:defRPr sz="2800" b="1">
                  <a:solidFill>
                    <a:schemeClr val="bg1"/>
                  </a:solidFill>
                  <a:latin typeface="Arial"/>
                </a:defRPr>
              </a:lvl7pPr>
              <a:lvl8pPr marL="1371600" algn="ctr" rtl="0" fontAlgn="base">
                <a:spcBef>
                  <a:spcPct val="0"/>
                </a:spcBef>
                <a:spcAft>
                  <a:spcPct val="0"/>
                </a:spcAft>
                <a:defRPr sz="2800" b="1">
                  <a:solidFill>
                    <a:schemeClr val="bg1"/>
                  </a:solidFill>
                  <a:latin typeface="Arial"/>
                </a:defRPr>
              </a:lvl8pPr>
              <a:lvl9pPr marL="1828800" algn="ctr" rtl="0" fontAlgn="base">
                <a:spcBef>
                  <a:spcPct val="0"/>
                </a:spcBef>
                <a:spcAft>
                  <a:spcPct val="0"/>
                </a:spcAft>
                <a:defRPr sz="2800" b="1">
                  <a:solidFill>
                    <a:schemeClr val="bg1"/>
                  </a:solidFill>
                  <a:latin typeface="Arial"/>
                </a:defRPr>
              </a:lvl9pPr>
            </a:lstStyle>
            <a:p>
              <a:pPr>
                <a:defRPr/>
              </a:pPr>
              <a:r>
                <a:rPr lang="ar-EG" sz="3200"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a:t>
              </a:r>
              <a:r>
                <a:rPr lang="ar-SA" sz="3200" dirty="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لتعلم </a:t>
              </a:r>
              <a:r>
                <a:rPr lang="ar-JO" sz="3200"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الالكتروني الكامل عن بعد</a:t>
              </a:r>
              <a:endParaRPr lang="ar-SA" sz="3200" dirty="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cxnSp>
          <p:nvCxnSpPr>
            <p:cNvPr id="29" name="رابط كسهم مستقيم 15"/>
            <p:cNvCxnSpPr>
              <a:cxnSpLocks noChangeShapeType="1"/>
            </p:cNvCxnSpPr>
            <p:nvPr/>
          </p:nvCxnSpPr>
          <p:spPr bwMode="auto">
            <a:xfrm flipH="1">
              <a:off x="6412464" y="2814635"/>
              <a:ext cx="0" cy="360362"/>
            </a:xfrm>
            <a:prstGeom prst="straightConnector1">
              <a:avLst/>
            </a:prstGeom>
            <a:noFill/>
            <a:ln w="38100" algn="ctr">
              <a:solidFill>
                <a:srgbClr val="002060"/>
              </a:solidFill>
              <a:round/>
              <a:tailEnd type="arrow" w="med" len="med"/>
            </a:ln>
            <a:extLst>
              <a:ext uri="{909E8E84-426E-40DD-AFC4-6F175D3DCCD1}">
                <a14:hiddenFill xmlns:a14="http://schemas.microsoft.com/office/drawing/2010/main">
                  <a:noFill/>
                </a14:hiddenFill>
              </a:ext>
            </a:extLst>
          </p:spPr>
        </p:cxnSp>
        <p:cxnSp>
          <p:nvCxnSpPr>
            <p:cNvPr id="30" name="رابط مستقيم 17"/>
            <p:cNvCxnSpPr>
              <a:cxnSpLocks noChangeShapeType="1"/>
            </p:cNvCxnSpPr>
            <p:nvPr/>
          </p:nvCxnSpPr>
          <p:spPr bwMode="auto">
            <a:xfrm>
              <a:off x="3986765" y="3174997"/>
              <a:ext cx="4824413" cy="0"/>
            </a:xfrm>
            <a:prstGeom prst="line">
              <a:avLst/>
            </a:prstGeom>
            <a:noFill/>
            <a:ln w="38100" algn="ctr">
              <a:solidFill>
                <a:srgbClr val="003300"/>
              </a:solidFill>
              <a:round/>
            </a:ln>
            <a:extLst>
              <a:ext uri="{909E8E84-426E-40DD-AFC4-6F175D3DCCD1}">
                <a14:hiddenFill xmlns:a14="http://schemas.microsoft.com/office/drawing/2010/main">
                  <a:noFill/>
                </a14:hiddenFill>
              </a:ext>
            </a:extLst>
          </p:spPr>
        </p:cxnSp>
        <p:cxnSp>
          <p:nvCxnSpPr>
            <p:cNvPr id="31" name="رابط كسهم مستقيم 26"/>
            <p:cNvCxnSpPr>
              <a:cxnSpLocks noChangeShapeType="1"/>
            </p:cNvCxnSpPr>
            <p:nvPr/>
          </p:nvCxnSpPr>
          <p:spPr bwMode="auto">
            <a:xfrm flipH="1">
              <a:off x="3986764" y="3174997"/>
              <a:ext cx="0" cy="647700"/>
            </a:xfrm>
            <a:prstGeom prst="straightConnector1">
              <a:avLst/>
            </a:prstGeom>
            <a:noFill/>
            <a:ln w="38100" algn="ctr">
              <a:solidFill>
                <a:srgbClr val="002060"/>
              </a:solidFill>
              <a:round/>
              <a:tailEnd type="arrow" w="med" len="med"/>
            </a:ln>
            <a:extLst>
              <a:ext uri="{909E8E84-426E-40DD-AFC4-6F175D3DCCD1}">
                <a14:hiddenFill xmlns:a14="http://schemas.microsoft.com/office/drawing/2010/main">
                  <a:noFill/>
                </a14:hiddenFill>
              </a:ext>
            </a:extLst>
          </p:spPr>
        </p:cxnSp>
        <p:cxnSp>
          <p:nvCxnSpPr>
            <p:cNvPr id="32" name="رابط كسهم مستقيم 28"/>
            <p:cNvCxnSpPr>
              <a:cxnSpLocks noChangeShapeType="1"/>
            </p:cNvCxnSpPr>
            <p:nvPr/>
          </p:nvCxnSpPr>
          <p:spPr bwMode="auto">
            <a:xfrm flipH="1">
              <a:off x="8811177" y="3174997"/>
              <a:ext cx="0" cy="647700"/>
            </a:xfrm>
            <a:prstGeom prst="straightConnector1">
              <a:avLst/>
            </a:prstGeom>
            <a:noFill/>
            <a:ln w="38100" algn="ctr">
              <a:solidFill>
                <a:srgbClr val="002060"/>
              </a:solidFill>
              <a:rou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060906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3379" y="1061544"/>
            <a:ext cx="11035861" cy="5539978"/>
          </a:xfrm>
          <a:prstGeom prst="rect">
            <a:avLst/>
          </a:prstGeom>
        </p:spPr>
        <p:txBody>
          <a:bodyPr wrap="square">
            <a:spAutoFit/>
          </a:bodyPr>
          <a:lstStyle/>
          <a:p>
            <a:pPr marL="342900" lvl="1" indent="-342900" algn="just" rtl="1">
              <a:lnSpc>
                <a:spcPct val="150000"/>
              </a:lnSpc>
              <a:buSzPct val="250000"/>
              <a:buFont typeface="Arial" panose="020B0604020202020204" pitchFamily="34" charset="0"/>
              <a:buChar char="•"/>
            </a:pPr>
            <a:r>
              <a:rPr lang="ar-SA" sz="2000" b="1" dirty="0" smtClean="0">
                <a:latin typeface="Arial" panose="020B0604020202020204" pitchFamily="34" charset="0"/>
                <a:cs typeface="Arial" panose="020B0604020202020204" pitchFamily="34" charset="0"/>
              </a:rPr>
              <a:t>تكون </a:t>
            </a:r>
            <a:r>
              <a:rPr lang="ar-SA" sz="2000" b="1" dirty="0">
                <a:solidFill>
                  <a:srgbClr val="FF0000"/>
                </a:solidFill>
                <a:latin typeface="Arial" panose="020B0604020202020204" pitchFamily="34" charset="0"/>
                <a:cs typeface="Arial" panose="020B0604020202020204" pitchFamily="34" charset="0"/>
              </a:rPr>
              <a:t>نسبة ساعات التعلم المتزامن </a:t>
            </a:r>
            <a:r>
              <a:rPr lang="ar-SA" sz="2000" b="1" dirty="0">
                <a:latin typeface="Arial" panose="020B0604020202020204" pitchFamily="34" charset="0"/>
                <a:cs typeface="Arial" panose="020B0604020202020204" pitchFamily="34" charset="0"/>
              </a:rPr>
              <a:t>الأسبوعية و/أو </a:t>
            </a:r>
            <a:r>
              <a:rPr lang="ar-SA" sz="2000" b="1" dirty="0" smtClean="0">
                <a:latin typeface="Arial" panose="020B0604020202020204" pitchFamily="34" charset="0"/>
                <a:cs typeface="Arial" panose="020B0604020202020204" pitchFamily="34" charset="0"/>
              </a:rPr>
              <a:t>الفصلية </a:t>
            </a:r>
            <a:r>
              <a:rPr lang="ar-SA" sz="2000" b="1" dirty="0">
                <a:latin typeface="Arial" panose="020B0604020202020204" pitchFamily="34" charset="0"/>
                <a:cs typeface="Arial" panose="020B0604020202020204" pitchFamily="34" charset="0"/>
              </a:rPr>
              <a:t>الفعلية </a:t>
            </a:r>
            <a:r>
              <a:rPr lang="ar-SA" sz="2000" b="1" dirty="0" smtClean="0">
                <a:latin typeface="Arial" panose="020B0604020202020204" pitchFamily="34" charset="0"/>
                <a:cs typeface="Arial" panose="020B0604020202020204" pitchFamily="34" charset="0"/>
              </a:rPr>
              <a:t>المعتمدة </a:t>
            </a:r>
            <a:r>
              <a:rPr lang="ar-SA" sz="2000" b="1" dirty="0">
                <a:latin typeface="Arial" panose="020B0604020202020204" pitchFamily="34" charset="0"/>
                <a:cs typeface="Arial" panose="020B0604020202020204" pitchFamily="34" charset="0"/>
              </a:rPr>
              <a:t>إلى </a:t>
            </a:r>
            <a:r>
              <a:rPr lang="ar-SA" sz="2000" b="1" dirty="0">
                <a:solidFill>
                  <a:srgbClr val="FF0000"/>
                </a:solidFill>
                <a:latin typeface="Arial" panose="020B0604020202020204" pitchFamily="34" charset="0"/>
                <a:cs typeface="Arial" panose="020B0604020202020204" pitchFamily="34" charset="0"/>
              </a:rPr>
              <a:t>نسبة ساعات التعلم</a:t>
            </a:r>
            <a:r>
              <a:rPr lang="ar-SA" sz="2000" b="1" dirty="0">
                <a:latin typeface="Arial" panose="020B0604020202020204" pitchFamily="34" charset="0"/>
                <a:cs typeface="Arial" panose="020B0604020202020204" pitchFamily="34" charset="0"/>
              </a:rPr>
              <a:t> </a:t>
            </a:r>
            <a:r>
              <a:rPr lang="ar-SA" sz="2000" b="1" dirty="0">
                <a:solidFill>
                  <a:srgbClr val="FF0000"/>
                </a:solidFill>
                <a:latin typeface="Arial" panose="020B0604020202020204" pitchFamily="34" charset="0"/>
                <a:cs typeface="Arial" panose="020B0604020202020204" pitchFamily="34" charset="0"/>
              </a:rPr>
              <a:t>غير المتزامن </a:t>
            </a:r>
            <a:r>
              <a:rPr lang="ar-SA" sz="2000" b="1" dirty="0">
                <a:latin typeface="Arial" panose="020B0604020202020204" pitchFamily="34" charset="0"/>
                <a:cs typeface="Arial" panose="020B0604020202020204" pitchFamily="34" charset="0"/>
              </a:rPr>
              <a:t>في مساق من وزن ثلاث ساعات معتمدة إما </a:t>
            </a:r>
            <a:r>
              <a:rPr lang="ar-SA" sz="2000" b="1" dirty="0">
                <a:solidFill>
                  <a:srgbClr val="FF0000"/>
                </a:solidFill>
                <a:latin typeface="Arial" panose="020B0604020202020204" pitchFamily="34" charset="0"/>
                <a:cs typeface="Arial" panose="020B0604020202020204" pitchFamily="34" charset="0"/>
              </a:rPr>
              <a:t>ثلثين إلى ثلث  </a:t>
            </a:r>
            <a:r>
              <a:rPr lang="ar-SA" sz="2000" b="1" dirty="0">
                <a:latin typeface="Arial" panose="020B0604020202020204" pitchFamily="34" charset="0"/>
                <a:cs typeface="Arial" panose="020B0604020202020204" pitchFamily="34" charset="0"/>
              </a:rPr>
              <a:t>(أي نموذج 2 + 1، بواقع ساعتي تعلم إلكتروني متزامن + ساعة تعلم إلكتروني غير متزامن) أو </a:t>
            </a:r>
            <a:r>
              <a:rPr lang="ar-SA" sz="2000" b="1" dirty="0">
                <a:solidFill>
                  <a:srgbClr val="FF0000"/>
                </a:solidFill>
                <a:latin typeface="Arial" panose="020B0604020202020204" pitchFamily="34" charset="0"/>
                <a:cs typeface="Arial" panose="020B0604020202020204" pitchFamily="34" charset="0"/>
              </a:rPr>
              <a:t>نصف إلى نصف </a:t>
            </a:r>
            <a:r>
              <a:rPr lang="ar-SA" sz="2000" b="1" dirty="0">
                <a:latin typeface="Arial" panose="020B0604020202020204" pitchFamily="34" charset="0"/>
                <a:cs typeface="Arial" panose="020B0604020202020204" pitchFamily="34" charset="0"/>
              </a:rPr>
              <a:t>(أي نموذج 1 + 1، بواقع ساعة ونصف تعلم إلكتروني متزامن + ساعة ونصف تعلم إلكتروني غير متزامن)، وذلك بقرار من الجهة المعنية في مؤسسات التعليم العالي.</a:t>
            </a:r>
            <a:endParaRPr lang="en-US" sz="2000" b="1" dirty="0">
              <a:latin typeface="Arial" panose="020B0604020202020204" pitchFamily="34" charset="0"/>
              <a:cs typeface="Arial" panose="020B0604020202020204" pitchFamily="34" charset="0"/>
            </a:endParaRPr>
          </a:p>
          <a:p>
            <a:pPr marL="342900" lvl="1" indent="-342900" algn="just" rtl="1">
              <a:lnSpc>
                <a:spcPct val="150000"/>
              </a:lnSpc>
              <a:buSzPct val="250000"/>
              <a:buFont typeface="Arial" panose="020B0604020202020204" pitchFamily="34" charset="0"/>
              <a:buChar char="•"/>
            </a:pPr>
            <a:r>
              <a:rPr lang="ar-SA" sz="2000" b="1" dirty="0">
                <a:latin typeface="Arial" panose="020B0604020202020204" pitchFamily="34" charset="0"/>
                <a:cs typeface="Arial" panose="020B0604020202020204" pitchFamily="34" charset="0"/>
              </a:rPr>
              <a:t>يجوز لمؤسسات التعليم العالي استخدام </a:t>
            </a:r>
            <a:r>
              <a:rPr lang="ar-SA" sz="2000" b="1" dirty="0">
                <a:solidFill>
                  <a:srgbClr val="FF0000"/>
                </a:solidFill>
                <a:latin typeface="Arial" panose="020B0604020202020204" pitchFamily="34" charset="0"/>
                <a:cs typeface="Arial" panose="020B0604020202020204" pitchFamily="34" charset="0"/>
              </a:rPr>
              <a:t>نسبة</a:t>
            </a:r>
            <a:r>
              <a:rPr lang="ar-SA" sz="2000" b="1" dirty="0">
                <a:latin typeface="Arial" panose="020B0604020202020204" pitchFamily="34" charset="0"/>
                <a:cs typeface="Arial" panose="020B0604020202020204" pitchFamily="34" charset="0"/>
              </a:rPr>
              <a:t> </a:t>
            </a:r>
            <a:r>
              <a:rPr lang="ar-SA" sz="2000" b="1" dirty="0">
                <a:solidFill>
                  <a:srgbClr val="FF0000"/>
                </a:solidFill>
                <a:latin typeface="Arial" panose="020B0604020202020204" pitchFamily="34" charset="0"/>
                <a:cs typeface="Arial" panose="020B0604020202020204" pitchFamily="34" charset="0"/>
              </a:rPr>
              <a:t>ثلث إلى ثلثين </a:t>
            </a:r>
            <a:r>
              <a:rPr lang="ar-SA" sz="2000" b="1" dirty="0">
                <a:latin typeface="Arial" panose="020B0604020202020204" pitchFamily="34" charset="0"/>
                <a:cs typeface="Arial" panose="020B0604020202020204" pitchFamily="34" charset="0"/>
              </a:rPr>
              <a:t>(أي نموذج 1 + 2) في مساق أو أكثر وبما لا يزيد على </a:t>
            </a:r>
            <a:r>
              <a:rPr lang="ar-SA" sz="2000" b="1" dirty="0">
                <a:solidFill>
                  <a:srgbClr val="FF0000"/>
                </a:solidFill>
                <a:latin typeface="Arial" panose="020B0604020202020204" pitchFamily="34" charset="0"/>
                <a:cs typeface="Arial" panose="020B0604020202020204" pitchFamily="34" charset="0"/>
              </a:rPr>
              <a:t> 6 ساعات </a:t>
            </a:r>
            <a:r>
              <a:rPr lang="ar-SA" sz="2000" b="1" dirty="0">
                <a:latin typeface="Arial" panose="020B0604020202020204" pitchFamily="34" charset="0"/>
                <a:cs typeface="Arial" panose="020B0604020202020204" pitchFamily="34" charset="0"/>
              </a:rPr>
              <a:t>معتمدة  من مجموع ساعات البرنامج الكلية</a:t>
            </a:r>
            <a:r>
              <a:rPr lang="ar-SA" sz="2000" b="1" dirty="0" smtClean="0">
                <a:latin typeface="Arial" panose="020B0604020202020204" pitchFamily="34" charset="0"/>
                <a:cs typeface="Arial" panose="020B0604020202020204" pitchFamily="34" charset="0"/>
              </a:rPr>
              <a:t>.</a:t>
            </a:r>
            <a:endParaRPr lang="en-US" sz="2000" b="1" dirty="0" smtClean="0">
              <a:latin typeface="Arial" panose="020B0604020202020204" pitchFamily="34" charset="0"/>
              <a:cs typeface="Arial" panose="020B0604020202020204" pitchFamily="34" charset="0"/>
            </a:endParaRPr>
          </a:p>
          <a:p>
            <a:pPr marL="342900" lvl="1" indent="-342900" algn="just" rtl="1">
              <a:lnSpc>
                <a:spcPct val="150000"/>
              </a:lnSpc>
              <a:buSzPct val="250000"/>
              <a:buFont typeface="Arial" panose="020B0604020202020204" pitchFamily="34" charset="0"/>
              <a:buChar char="•"/>
            </a:pPr>
            <a:endParaRPr lang="en-US" sz="2000" b="1" dirty="0">
              <a:latin typeface="Arial" panose="020B0604020202020204" pitchFamily="34" charset="0"/>
              <a:cs typeface="Arial" panose="020B0604020202020204" pitchFamily="34" charset="0"/>
            </a:endParaRPr>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ar-JO" sz="1600" b="1" dirty="0" smtClean="0"/>
          </a:p>
          <a:p>
            <a:pPr marL="342900" indent="-342900" algn="just" rtl="1">
              <a:buSzPct val="200000"/>
              <a:buFont typeface="Wingdings" panose="05000000000000000000" pitchFamily="2" charset="2"/>
              <a:buChar char="§"/>
            </a:pPr>
            <a:endParaRPr lang="ar-JO" sz="1600" b="1" dirty="0"/>
          </a:p>
          <a:p>
            <a:pPr marL="342900" indent="-342900" algn="just" rtl="1">
              <a:buSzPct val="200000"/>
              <a:buFont typeface="Wingdings" panose="05000000000000000000" pitchFamily="2" charset="2"/>
              <a:buChar char="§"/>
            </a:pPr>
            <a:endParaRPr lang="en-US" sz="1600" b="1" dirty="0"/>
          </a:p>
        </p:txBody>
      </p:sp>
      <p:sp>
        <p:nvSpPr>
          <p:cNvPr id="9" name="مستطيل 3"/>
          <p:cNvSpPr/>
          <p:nvPr/>
        </p:nvSpPr>
        <p:spPr>
          <a:xfrm>
            <a:off x="998483" y="227206"/>
            <a:ext cx="10930757" cy="769441"/>
          </a:xfrm>
          <a:prstGeom prst="rect">
            <a:avLst/>
          </a:prstGeom>
          <a:solidFill>
            <a:srgbClr val="002060"/>
          </a:solidFill>
        </p:spPr>
        <p:style>
          <a:lnRef idx="0">
            <a:schemeClr val="accent4"/>
          </a:lnRef>
          <a:fillRef idx="3">
            <a:schemeClr val="accent4"/>
          </a:fillRef>
          <a:effectRef idx="3">
            <a:schemeClr val="accent4"/>
          </a:effectRef>
          <a:fontRef idx="minor">
            <a:schemeClr val="lt1"/>
          </a:fontRef>
        </p:style>
        <p:txBody>
          <a:bodyPr wrap="square">
            <a:spAutoFit/>
          </a:bodyPr>
          <a:lstStyle/>
          <a:p>
            <a:pPr algn="ctr" rtl="1">
              <a:defRPr/>
            </a:pPr>
            <a:r>
              <a:rPr lang="ar-JO" sz="4400" b="1" spc="50" dirty="0" smtClean="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rPr>
              <a:t>آلية التعلم الالكتروني الكامل عن بعد (يتبع ...)</a:t>
            </a:r>
            <a:endParaRPr lang="ar-EG" sz="4400" b="1" spc="50" dirty="0">
              <a:ln w="13500">
                <a:solidFill>
                  <a:srgbClr val="6076B4">
                    <a:shade val="2500"/>
                    <a:alpha val="6500"/>
                  </a:srgbClr>
                </a:solidFill>
                <a:prstDash val="solid"/>
              </a:ln>
              <a:solidFill>
                <a:srgbClr val="6076B4">
                  <a:tint val="3000"/>
                  <a:alpha val="95000"/>
                </a:srgbClr>
              </a:solidFill>
              <a:effectLst>
                <a:innerShdw blurRad="50900" dist="38500" dir="13500000">
                  <a:srgbClr val="000000">
                    <a:alpha val="60000"/>
                  </a:srgbClr>
                </a:innerShdw>
              </a:effectLst>
              <a:latin typeface="Simplified Arabic" pitchFamily="18" charset="-78"/>
              <a:cs typeface="Simplified Arabic" pitchFamily="18" charset="-78"/>
            </a:endParaRPr>
          </a:p>
        </p:txBody>
      </p:sp>
      <p:graphicFrame>
        <p:nvGraphicFramePr>
          <p:cNvPr id="14" name="Content Placeholder 5"/>
          <p:cNvGraphicFramePr>
            <a:graphicFrameLocks noGrp="1"/>
          </p:cNvGraphicFramePr>
          <p:nvPr>
            <p:ph idx="1"/>
            <p:extLst>
              <p:ext uri="{D42A27DB-BD31-4B8C-83A1-F6EECF244321}">
                <p14:modId xmlns:p14="http://schemas.microsoft.com/office/powerpoint/2010/main" val="278541670"/>
              </p:ext>
            </p:extLst>
          </p:nvPr>
        </p:nvGraphicFramePr>
        <p:xfrm>
          <a:off x="8397988" y="3912968"/>
          <a:ext cx="36576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ontent Placeholder 3"/>
          <p:cNvGraphicFramePr>
            <a:graphicFrameLocks/>
          </p:cNvGraphicFramePr>
          <p:nvPr>
            <p:extLst>
              <p:ext uri="{D42A27DB-BD31-4B8C-83A1-F6EECF244321}">
                <p14:modId xmlns:p14="http://schemas.microsoft.com/office/powerpoint/2010/main" val="679633861"/>
              </p:ext>
            </p:extLst>
          </p:nvPr>
        </p:nvGraphicFramePr>
        <p:xfrm>
          <a:off x="4740388" y="3965519"/>
          <a:ext cx="36576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ontent Placeholder 3"/>
          <p:cNvGraphicFramePr>
            <a:graphicFrameLocks/>
          </p:cNvGraphicFramePr>
          <p:nvPr>
            <p:extLst>
              <p:ext uri="{D42A27DB-BD31-4B8C-83A1-F6EECF244321}">
                <p14:modId xmlns:p14="http://schemas.microsoft.com/office/powerpoint/2010/main" val="652230172"/>
              </p:ext>
            </p:extLst>
          </p:nvPr>
        </p:nvGraphicFramePr>
        <p:xfrm>
          <a:off x="709350" y="3965519"/>
          <a:ext cx="36576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75355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5552</TotalTime>
  <Words>3192</Words>
  <Application>Microsoft Office PowerPoint</Application>
  <PresentationFormat>Widescreen</PresentationFormat>
  <Paragraphs>254</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Book Antiqua</vt:lpstr>
      <vt:lpstr>Calibri</vt:lpstr>
      <vt:lpstr>Franklin Gothic Book</vt:lpstr>
      <vt:lpstr>Simplified Arabic</vt:lpstr>
      <vt:lpstr>SKR HEAD1</vt:lpstr>
      <vt:lpstr>Tahoma</vt:lpstr>
      <vt:lpstr>Wingdings</vt:lpstr>
      <vt:lpstr>Crop</vt:lpstr>
      <vt:lpstr>هيئة اعتماد مؤسسات التعليم العالي وضمان جودتها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هيئة اعتماد مؤسسات التعليم العالي وضمان جودتها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التعلم الالكتروني</dc:title>
  <dc:creator>PC</dc:creator>
  <cp:lastModifiedBy>Saad Bani Mohammad</cp:lastModifiedBy>
  <cp:revision>437</cp:revision>
  <dcterms:created xsi:type="dcterms:W3CDTF">2020-06-03T06:43:07Z</dcterms:created>
  <dcterms:modified xsi:type="dcterms:W3CDTF">2023-07-13T19:26:18Z</dcterms:modified>
</cp:coreProperties>
</file>